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318" r:id="rId3"/>
    <p:sldId id="336" r:id="rId4"/>
    <p:sldId id="337" r:id="rId5"/>
  </p:sldIdLst>
  <p:sldSz cx="12190413" cy="6859588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VE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6D21"/>
    <a:srgbClr val="96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56"/>
    <p:restoredTop sz="96341"/>
  </p:normalViewPr>
  <p:slideViewPr>
    <p:cSldViewPr snapToGrid="0">
      <p:cViewPr varScale="1">
        <p:scale>
          <a:sx n="112" d="100"/>
          <a:sy n="112" d="100"/>
        </p:scale>
        <p:origin x="912" y="19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327B3-9073-4139-95B1-6AE3635E867C}" type="datetimeFigureOut">
              <a:rPr lang="es-VE" smtClean="0"/>
              <a:t>17/10/21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B5AC8-7294-4136-9703-720468A7AC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2799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F5C31-EB35-2F43-AF67-B86EBA06CAC7}" type="datetimeFigureOut">
              <a:rPr lang="es-CO" smtClean="0"/>
              <a:t>17/10/21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30890-A89D-414A-AA00-27B0A1355B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226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Kenneth </a:t>
            </a:r>
            <a:r>
              <a:rPr lang="es-CO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Burke</a:t>
            </a:r>
            <a:endParaRPr lang="es-CO" sz="1200" b="0" i="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es-CO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James </a:t>
            </a:r>
            <a:r>
              <a:rPr lang="es-CO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Wertsch</a:t>
            </a:r>
            <a:endParaRPr lang="es-CO" sz="1200" b="0" i="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br>
              <a:rPr lang="es-CO" sz="1200" b="0" i="0" dirty="0">
                <a:effectLst/>
                <a:latin typeface="+mj-lt"/>
                <a:ea typeface="+mj-ea"/>
                <a:cs typeface="+mj-cs"/>
                <a:sym typeface="Calibri"/>
              </a:rPr>
            </a:br>
            <a:endParaRPr lang="es-CO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 err="1">
                <a:effectLst/>
                <a:latin typeface="+mj-lt"/>
                <a:ea typeface="+mj-ea"/>
                <a:cs typeface="+mj-cs"/>
                <a:sym typeface="Calibri"/>
              </a:rPr>
              <a:t>Además</a:t>
            </a:r>
            <a:r>
              <a:rPr lang="es-CO" sz="1200" dirty="0">
                <a:effectLst/>
                <a:latin typeface="+mj-lt"/>
                <a:ea typeface="+mj-ea"/>
                <a:cs typeface="+mj-cs"/>
                <a:sym typeface="Calibri"/>
              </a:rPr>
              <a:t> de aprender directamente de la experiencia, los humanos </a:t>
            </a:r>
            <a:r>
              <a:rPr lang="es-CO" sz="1200" dirty="0" err="1">
                <a:effectLst/>
                <a:latin typeface="+mj-lt"/>
                <a:ea typeface="+mj-ea"/>
                <a:cs typeface="+mj-cs"/>
                <a:sym typeface="Calibri"/>
              </a:rPr>
              <a:t>también</a:t>
            </a:r>
            <a:r>
              <a:rPr lang="es-CO" sz="1200" dirty="0">
                <a:effectLst/>
                <a:latin typeface="+mj-lt"/>
                <a:ea typeface="+mj-ea"/>
                <a:cs typeface="+mj-cs"/>
                <a:sym typeface="Calibri"/>
              </a:rPr>
              <a:t> tenemos la capacidad de realizar aprendizajes mediados. Esto ocurre cuando alguien </a:t>
            </a:r>
            <a:r>
              <a:rPr lang="es-CO" sz="1200" dirty="0" err="1">
                <a:effectLst/>
                <a:latin typeface="+mj-lt"/>
                <a:ea typeface="+mj-ea"/>
                <a:cs typeface="+mj-cs"/>
                <a:sym typeface="Calibri"/>
              </a:rPr>
              <a:t>más</a:t>
            </a:r>
            <a:r>
              <a:rPr lang="es-CO" sz="1200" dirty="0">
                <a:effectLst/>
                <a:latin typeface="+mj-lt"/>
                <a:ea typeface="+mj-ea"/>
                <a:cs typeface="+mj-cs"/>
                <a:sym typeface="Calibri"/>
              </a:rPr>
              <a:t> competente, de manera intencional, selecciona </a:t>
            </a:r>
            <a:r>
              <a:rPr lang="es-CO" sz="1200" dirty="0" err="1">
                <a:effectLst/>
                <a:latin typeface="+mj-lt"/>
                <a:ea typeface="+mj-ea"/>
                <a:cs typeface="+mj-cs"/>
                <a:sym typeface="Calibri"/>
              </a:rPr>
              <a:t>propósitos</a:t>
            </a:r>
            <a:r>
              <a:rPr lang="es-CO" sz="1200" dirty="0">
                <a:effectLst/>
                <a:latin typeface="+mj-lt"/>
                <a:ea typeface="+mj-ea"/>
                <a:cs typeface="+mj-cs"/>
                <a:sym typeface="Calibri"/>
              </a:rPr>
              <a:t> de aprendizaje relevantes, elige o crea herramientas, construye escenarios y realiza acciones que nos llevan a interactuar y a tener experiencias u oportunidades donde podemos dominar y apropiarnos de herramientas culturales pertinentes y potentes para nuestro desarrollo. </a:t>
            </a:r>
            <a:r>
              <a:rPr lang="es-CO" sz="1200" dirty="0" err="1">
                <a:effectLst/>
                <a:latin typeface="+mj-lt"/>
                <a:ea typeface="+mj-ea"/>
                <a:cs typeface="+mj-cs"/>
                <a:sym typeface="Calibri"/>
              </a:rPr>
              <a:t>Asi</a:t>
            </a:r>
            <a:r>
              <a:rPr lang="es-CO" sz="1200" dirty="0">
                <a:effectLst/>
                <a:latin typeface="+mj-lt"/>
                <a:ea typeface="+mj-ea"/>
                <a:cs typeface="+mj-cs"/>
                <a:sym typeface="Calibri"/>
              </a:rPr>
              <a:t>́ mismo ocurre, cuando habiendo desarrollado la capacidad de autorregular nuestro aprendizaje “mediamos” de manera intencional las experiencias y o creamos oportunidades de </a:t>
            </a:r>
            <a:r>
              <a:rPr lang="es-CO" sz="1200" dirty="0" err="1">
                <a:effectLst/>
                <a:latin typeface="+mj-lt"/>
                <a:ea typeface="+mj-ea"/>
                <a:cs typeface="+mj-cs"/>
                <a:sym typeface="Calibri"/>
              </a:rPr>
              <a:t>formación</a:t>
            </a:r>
            <a:r>
              <a:rPr lang="es-CO" sz="1200" dirty="0">
                <a:effectLst/>
                <a:latin typeface="+mj-lt"/>
                <a:ea typeface="+mj-ea"/>
                <a:cs typeface="+mj-cs"/>
                <a:sym typeface="Calibri"/>
              </a:rPr>
              <a:t> orientadas a desarrollar aprendizajes </a:t>
            </a:r>
            <a:r>
              <a:rPr lang="es-CO" sz="1200" dirty="0" err="1">
                <a:effectLst/>
                <a:latin typeface="+mj-lt"/>
                <a:ea typeface="+mj-ea"/>
                <a:cs typeface="+mj-cs"/>
                <a:sym typeface="Calibri"/>
              </a:rPr>
              <a:t>autónomos</a:t>
            </a:r>
            <a:r>
              <a:rPr lang="es-CO" sz="1200" dirty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s-CO" sz="1200" dirty="0" err="1">
                <a:effectLst/>
                <a:latin typeface="+mj-lt"/>
                <a:ea typeface="+mj-ea"/>
                <a:cs typeface="+mj-cs"/>
                <a:sym typeface="Calibri"/>
              </a:rPr>
              <a:t>volviéndonos</a:t>
            </a:r>
            <a:r>
              <a:rPr lang="es-CO" sz="1200" dirty="0">
                <a:effectLst/>
                <a:latin typeface="+mj-lt"/>
                <a:ea typeface="+mj-ea"/>
                <a:cs typeface="+mj-cs"/>
                <a:sym typeface="Calibri"/>
              </a:rPr>
              <a:t> mediadores de nuestro aprendizaje o del de los estudiantes. </a:t>
            </a:r>
            <a:endParaRPr lang="es-CO" dirty="0"/>
          </a:p>
          <a:p>
            <a:endParaRPr lang="es-CO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effectLst/>
                <a:latin typeface="+mj-lt"/>
                <a:ea typeface="+mj-ea"/>
                <a:cs typeface="+mj-cs"/>
                <a:sym typeface="Calibri"/>
              </a:rPr>
              <a:t>El mediador no deja al azar los aprendizajes, sino que busca aumentar la probabilidad de que ellos ocurran a </a:t>
            </a:r>
            <a:r>
              <a:rPr lang="es-CO" sz="1200" dirty="0" err="1">
                <a:effectLst/>
                <a:latin typeface="+mj-lt"/>
                <a:ea typeface="+mj-ea"/>
                <a:cs typeface="+mj-cs"/>
                <a:sym typeface="Calibri"/>
              </a:rPr>
              <a:t>través</a:t>
            </a:r>
            <a:r>
              <a:rPr lang="es-CO" sz="1200" dirty="0">
                <a:effectLst/>
                <a:latin typeface="+mj-lt"/>
                <a:ea typeface="+mj-ea"/>
                <a:cs typeface="+mj-cs"/>
                <a:sym typeface="Calibri"/>
              </a:rPr>
              <a:t> de diferentes acciones claramente deliberadas, o la </a:t>
            </a:r>
            <a:r>
              <a:rPr lang="es-CO" sz="1200" dirty="0" err="1">
                <a:effectLst/>
                <a:latin typeface="+mj-lt"/>
                <a:ea typeface="+mj-ea"/>
                <a:cs typeface="+mj-cs"/>
                <a:sym typeface="Calibri"/>
              </a:rPr>
              <a:t>resignificación</a:t>
            </a:r>
            <a:r>
              <a:rPr lang="es-CO" sz="1200" dirty="0">
                <a:effectLst/>
                <a:latin typeface="+mj-lt"/>
                <a:ea typeface="+mj-ea"/>
                <a:cs typeface="+mj-cs"/>
                <a:sym typeface="Calibri"/>
              </a:rPr>
              <a:t> intencional de las vivencias y experiencias de los estudiantes. En muchas oportunidades, en sistemas </a:t>
            </a:r>
            <a:r>
              <a:rPr lang="es-CO" sz="1200" dirty="0" err="1">
                <a:effectLst/>
                <a:latin typeface="+mj-lt"/>
                <a:ea typeface="+mj-ea"/>
                <a:cs typeface="+mj-cs"/>
                <a:sym typeface="Calibri"/>
              </a:rPr>
              <a:t>rígidos</a:t>
            </a:r>
            <a:r>
              <a:rPr lang="es-CO" sz="1200" dirty="0">
                <a:effectLst/>
                <a:latin typeface="+mj-lt"/>
                <a:ea typeface="+mj-ea"/>
                <a:cs typeface="+mj-cs"/>
                <a:sym typeface="Calibri"/>
              </a:rPr>
              <a:t>, los aprendizajes de aquellos estudiantes que no se ajustan al </a:t>
            </a:r>
            <a:r>
              <a:rPr lang="es-CO" sz="1200" dirty="0" err="1">
                <a:effectLst/>
                <a:latin typeface="+mj-lt"/>
                <a:ea typeface="+mj-ea"/>
                <a:cs typeface="+mj-cs"/>
                <a:sym typeface="Calibri"/>
              </a:rPr>
              <a:t>currículo</a:t>
            </a:r>
            <a:r>
              <a:rPr lang="es-CO" sz="1200" dirty="0">
                <a:effectLst/>
                <a:latin typeface="+mj-lt"/>
                <a:ea typeface="+mj-ea"/>
                <a:cs typeface="+mj-cs"/>
                <a:sym typeface="Calibri"/>
              </a:rPr>
              <a:t>, terminan en manos del azar o de sus propias habilidades para regular lo aprendido. Los </a:t>
            </a:r>
            <a:r>
              <a:rPr lang="es-CO" sz="1200" dirty="0" err="1">
                <a:effectLst/>
                <a:latin typeface="+mj-lt"/>
                <a:ea typeface="+mj-ea"/>
                <a:cs typeface="+mj-cs"/>
                <a:sym typeface="Calibri"/>
              </a:rPr>
              <a:t>currículos</a:t>
            </a:r>
            <a:r>
              <a:rPr lang="es-CO" sz="1200" dirty="0">
                <a:effectLst/>
                <a:latin typeface="+mj-lt"/>
                <a:ea typeface="+mj-ea"/>
                <a:cs typeface="+mj-cs"/>
                <a:sym typeface="Calibri"/>
              </a:rPr>
              <a:t> flexibles permiten, a la </a:t>
            </a:r>
            <a:r>
              <a:rPr lang="es-CO" sz="1200" dirty="0" err="1">
                <a:effectLst/>
                <a:latin typeface="+mj-lt"/>
                <a:ea typeface="+mj-ea"/>
                <a:cs typeface="+mj-cs"/>
                <a:sym typeface="Calibri"/>
              </a:rPr>
              <a:t>institución</a:t>
            </a:r>
            <a:r>
              <a:rPr lang="es-CO" sz="1200" dirty="0">
                <a:effectLst/>
                <a:latin typeface="+mj-lt"/>
                <a:ea typeface="+mj-ea"/>
                <a:cs typeface="+mj-cs"/>
                <a:sym typeface="Calibri"/>
              </a:rPr>
              <a:t> y a los docentes, desarrollar acciones que sí son efectivas en </a:t>
            </a:r>
            <a:r>
              <a:rPr lang="es-CO" sz="1200" dirty="0" err="1">
                <a:effectLst/>
                <a:latin typeface="+mj-lt"/>
                <a:ea typeface="+mj-ea"/>
                <a:cs typeface="+mj-cs"/>
                <a:sym typeface="Calibri"/>
              </a:rPr>
              <a:t>términos</a:t>
            </a:r>
            <a:r>
              <a:rPr lang="es-CO" sz="1200" dirty="0"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s-CO" sz="1200" dirty="0" err="1">
                <a:effectLst/>
                <a:latin typeface="+mj-lt"/>
                <a:ea typeface="+mj-ea"/>
                <a:cs typeface="+mj-cs"/>
                <a:sym typeface="Calibri"/>
              </a:rPr>
              <a:t>mediación</a:t>
            </a:r>
            <a:r>
              <a:rPr lang="es-CO" sz="1200" dirty="0">
                <a:effectLst/>
                <a:latin typeface="+mj-lt"/>
                <a:ea typeface="+mj-ea"/>
                <a:cs typeface="+mj-cs"/>
                <a:sym typeface="Calibri"/>
              </a:rPr>
              <a:t>, que facilitan aprendizajes significativos y que trascienden a la oportunidad de aprendizaje particular. 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5703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30890-A89D-414A-AA00-27B0A1355BDB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69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30890-A89D-414A-AA00-27B0A1355BDB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178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rgbClr val="FB6D2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5" name="Freeform 12"/>
          <p:cNvSpPr>
            <a:spLocks noGrp="1"/>
          </p:cNvSpPr>
          <p:nvPr>
            <p:ph type="pic" sz="quarter" idx="12" hasCustomPrompt="1"/>
          </p:nvPr>
        </p:nvSpPr>
        <p:spPr>
          <a:xfrm>
            <a:off x="6383238" y="1413570"/>
            <a:ext cx="4213044" cy="4680520"/>
          </a:xfrm>
          <a:custGeom>
            <a:avLst/>
            <a:gdLst>
              <a:gd name="connsiteX0" fmla="*/ 0 w 2053998"/>
              <a:gd name="connsiteY0" fmla="*/ 0 h 2053998"/>
              <a:gd name="connsiteX1" fmla="*/ 2053998 w 2053998"/>
              <a:gd name="connsiteY1" fmla="*/ 0 h 2053998"/>
              <a:gd name="connsiteX2" fmla="*/ 2053998 w 2053998"/>
              <a:gd name="connsiteY2" fmla="*/ 2053998 h 2053998"/>
              <a:gd name="connsiteX3" fmla="*/ 0 w 2053998"/>
              <a:gd name="connsiteY3" fmla="*/ 2053998 h 20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3998" h="2053998">
                <a:moveTo>
                  <a:pt x="0" y="0"/>
                </a:moveTo>
                <a:lnTo>
                  <a:pt x="2053998" y="0"/>
                </a:lnTo>
                <a:lnTo>
                  <a:pt x="2053998" y="2053998"/>
                </a:lnTo>
                <a:lnTo>
                  <a:pt x="0" y="20539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0323B5-D58E-BA45-9CDE-FF76BCCD0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3680" y="248865"/>
            <a:ext cx="3644900" cy="46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EE116D-1362-C946-9C32-5A4F3230AA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0" y="331416"/>
            <a:ext cx="2565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2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solidFill>
          <a:srgbClr val="FB6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"/>
          <p:cNvSpPr>
            <a:spLocks noGrp="1"/>
          </p:cNvSpPr>
          <p:nvPr>
            <p:ph type="pic" sz="quarter" idx="10" hasCustomPrompt="1"/>
          </p:nvPr>
        </p:nvSpPr>
        <p:spPr>
          <a:xfrm>
            <a:off x="6230228" y="2195508"/>
            <a:ext cx="4691684" cy="2935310"/>
          </a:xfrm>
          <a:custGeom>
            <a:avLst/>
            <a:gdLst>
              <a:gd name="connsiteX0" fmla="*/ 0 w 4691684"/>
              <a:gd name="connsiteY0" fmla="*/ 0 h 2935310"/>
              <a:gd name="connsiteX1" fmla="*/ 4691684 w 4691684"/>
              <a:gd name="connsiteY1" fmla="*/ 0 h 2935310"/>
              <a:gd name="connsiteX2" fmla="*/ 4691684 w 4691684"/>
              <a:gd name="connsiteY2" fmla="*/ 2935310 h 2935310"/>
              <a:gd name="connsiteX3" fmla="*/ 0 w 4691684"/>
              <a:gd name="connsiteY3" fmla="*/ 2935310 h 293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684" h="2935310">
                <a:moveTo>
                  <a:pt x="0" y="0"/>
                </a:moveTo>
                <a:lnTo>
                  <a:pt x="4691684" y="0"/>
                </a:lnTo>
                <a:lnTo>
                  <a:pt x="4691684" y="2935310"/>
                </a:lnTo>
                <a:lnTo>
                  <a:pt x="0" y="293531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9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33481"/>
            <a:ext cx="12192000" cy="2332417"/>
          </a:xfrm>
          <a:custGeom>
            <a:avLst/>
            <a:gdLst>
              <a:gd name="connsiteX0" fmla="*/ 0 w 12192000"/>
              <a:gd name="connsiteY0" fmla="*/ 0 h 2764465"/>
              <a:gd name="connsiteX1" fmla="*/ 12192000 w 12192000"/>
              <a:gd name="connsiteY1" fmla="*/ 0 h 2764465"/>
              <a:gd name="connsiteX2" fmla="*/ 12192000 w 12192000"/>
              <a:gd name="connsiteY2" fmla="*/ 2764465 h 2764465"/>
              <a:gd name="connsiteX3" fmla="*/ 0 w 12192000"/>
              <a:gd name="connsiteY3" fmla="*/ 2764465 h 276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64465">
                <a:moveTo>
                  <a:pt x="0" y="0"/>
                </a:moveTo>
                <a:lnTo>
                  <a:pt x="12192000" y="0"/>
                </a:lnTo>
                <a:lnTo>
                  <a:pt x="12192000" y="2764465"/>
                </a:lnTo>
                <a:lnTo>
                  <a:pt x="0" y="27644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cxnSp>
        <p:nvCxnSpPr>
          <p:cNvPr id="10" name="9 Conector recto"/>
          <p:cNvCxnSpPr>
            <a:stCxn id="8" idx="3"/>
            <a:endCxn id="8" idx="2"/>
          </p:cNvCxnSpPr>
          <p:nvPr userDrawn="1"/>
        </p:nvCxnSpPr>
        <p:spPr>
          <a:xfrm>
            <a:off x="0" y="4365898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85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69554"/>
            <a:ext cx="12192000" cy="2332417"/>
          </a:xfrm>
          <a:custGeom>
            <a:avLst/>
            <a:gdLst>
              <a:gd name="connsiteX0" fmla="*/ 0 w 12192000"/>
              <a:gd name="connsiteY0" fmla="*/ 0 h 2764465"/>
              <a:gd name="connsiteX1" fmla="*/ 12192000 w 12192000"/>
              <a:gd name="connsiteY1" fmla="*/ 0 h 2764465"/>
              <a:gd name="connsiteX2" fmla="*/ 12192000 w 12192000"/>
              <a:gd name="connsiteY2" fmla="*/ 2764465 h 2764465"/>
              <a:gd name="connsiteX3" fmla="*/ 0 w 12192000"/>
              <a:gd name="connsiteY3" fmla="*/ 2764465 h 276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64465">
                <a:moveTo>
                  <a:pt x="0" y="0"/>
                </a:moveTo>
                <a:lnTo>
                  <a:pt x="12192000" y="0"/>
                </a:lnTo>
                <a:lnTo>
                  <a:pt x="12192000" y="2764465"/>
                </a:lnTo>
                <a:lnTo>
                  <a:pt x="0" y="27644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cxnSp>
        <p:nvCxnSpPr>
          <p:cNvPr id="10" name="9 Conector recto"/>
          <p:cNvCxnSpPr>
            <a:stCxn id="8" idx="3"/>
            <a:endCxn id="8" idx="2"/>
          </p:cNvCxnSpPr>
          <p:nvPr userDrawn="1"/>
        </p:nvCxnSpPr>
        <p:spPr>
          <a:xfrm>
            <a:off x="0" y="3601971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023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0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0" y="2167884"/>
            <a:ext cx="2053998" cy="2053998"/>
          </a:xfrm>
          <a:custGeom>
            <a:avLst/>
            <a:gdLst>
              <a:gd name="connsiteX0" fmla="*/ 0 w 2053998"/>
              <a:gd name="connsiteY0" fmla="*/ 0 h 2053998"/>
              <a:gd name="connsiteX1" fmla="*/ 2053998 w 2053998"/>
              <a:gd name="connsiteY1" fmla="*/ 0 h 2053998"/>
              <a:gd name="connsiteX2" fmla="*/ 2053998 w 2053998"/>
              <a:gd name="connsiteY2" fmla="*/ 2053998 h 2053998"/>
              <a:gd name="connsiteX3" fmla="*/ 0 w 2053998"/>
              <a:gd name="connsiteY3" fmla="*/ 2053998 h 20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3998" h="2053998">
                <a:moveTo>
                  <a:pt x="0" y="0"/>
                </a:moveTo>
                <a:lnTo>
                  <a:pt x="2053998" y="0"/>
                </a:lnTo>
                <a:lnTo>
                  <a:pt x="2053998" y="2053998"/>
                </a:lnTo>
                <a:lnTo>
                  <a:pt x="0" y="20539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9" name="Freeform 11"/>
          <p:cNvSpPr>
            <a:spLocks noGrp="1"/>
          </p:cNvSpPr>
          <p:nvPr>
            <p:ph type="pic" sz="quarter" idx="11" hasCustomPrompt="1"/>
          </p:nvPr>
        </p:nvSpPr>
        <p:spPr>
          <a:xfrm>
            <a:off x="3786372" y="2167884"/>
            <a:ext cx="2053998" cy="2053998"/>
          </a:xfrm>
          <a:custGeom>
            <a:avLst/>
            <a:gdLst>
              <a:gd name="connsiteX0" fmla="*/ 0 w 2053998"/>
              <a:gd name="connsiteY0" fmla="*/ 0 h 2053998"/>
              <a:gd name="connsiteX1" fmla="*/ 2053998 w 2053998"/>
              <a:gd name="connsiteY1" fmla="*/ 0 h 2053998"/>
              <a:gd name="connsiteX2" fmla="*/ 2053998 w 2053998"/>
              <a:gd name="connsiteY2" fmla="*/ 2053998 h 2053998"/>
              <a:gd name="connsiteX3" fmla="*/ 0 w 2053998"/>
              <a:gd name="connsiteY3" fmla="*/ 2053998 h 20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3998" h="2053998">
                <a:moveTo>
                  <a:pt x="0" y="0"/>
                </a:moveTo>
                <a:lnTo>
                  <a:pt x="2053998" y="0"/>
                </a:lnTo>
                <a:lnTo>
                  <a:pt x="2053998" y="2053998"/>
                </a:lnTo>
                <a:lnTo>
                  <a:pt x="0" y="20539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10" name="Freeform 12"/>
          <p:cNvSpPr>
            <a:spLocks noGrp="1"/>
          </p:cNvSpPr>
          <p:nvPr>
            <p:ph type="pic" sz="quarter" idx="12" hasCustomPrompt="1"/>
          </p:nvPr>
        </p:nvSpPr>
        <p:spPr>
          <a:xfrm>
            <a:off x="6353544" y="2167884"/>
            <a:ext cx="2053998" cy="2053998"/>
          </a:xfrm>
          <a:custGeom>
            <a:avLst/>
            <a:gdLst>
              <a:gd name="connsiteX0" fmla="*/ 0 w 2053998"/>
              <a:gd name="connsiteY0" fmla="*/ 0 h 2053998"/>
              <a:gd name="connsiteX1" fmla="*/ 2053998 w 2053998"/>
              <a:gd name="connsiteY1" fmla="*/ 0 h 2053998"/>
              <a:gd name="connsiteX2" fmla="*/ 2053998 w 2053998"/>
              <a:gd name="connsiteY2" fmla="*/ 2053998 h 2053998"/>
              <a:gd name="connsiteX3" fmla="*/ 0 w 2053998"/>
              <a:gd name="connsiteY3" fmla="*/ 2053998 h 20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3998" h="2053998">
                <a:moveTo>
                  <a:pt x="0" y="0"/>
                </a:moveTo>
                <a:lnTo>
                  <a:pt x="2053998" y="0"/>
                </a:lnTo>
                <a:lnTo>
                  <a:pt x="2053998" y="2053998"/>
                </a:lnTo>
                <a:lnTo>
                  <a:pt x="0" y="20539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11" name="Freeform 13"/>
          <p:cNvSpPr>
            <a:spLocks noGrp="1"/>
          </p:cNvSpPr>
          <p:nvPr>
            <p:ph type="pic" sz="quarter" idx="13" hasCustomPrompt="1"/>
          </p:nvPr>
        </p:nvSpPr>
        <p:spPr>
          <a:xfrm>
            <a:off x="8920716" y="2167884"/>
            <a:ext cx="2053998" cy="2053998"/>
          </a:xfrm>
          <a:custGeom>
            <a:avLst/>
            <a:gdLst>
              <a:gd name="connsiteX0" fmla="*/ 0 w 2053998"/>
              <a:gd name="connsiteY0" fmla="*/ 0 h 2053998"/>
              <a:gd name="connsiteX1" fmla="*/ 2053998 w 2053998"/>
              <a:gd name="connsiteY1" fmla="*/ 0 h 2053998"/>
              <a:gd name="connsiteX2" fmla="*/ 2053998 w 2053998"/>
              <a:gd name="connsiteY2" fmla="*/ 2053998 h 2053998"/>
              <a:gd name="connsiteX3" fmla="*/ 0 w 2053998"/>
              <a:gd name="connsiteY3" fmla="*/ 2053998 h 20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3998" h="2053998">
                <a:moveTo>
                  <a:pt x="0" y="0"/>
                </a:moveTo>
                <a:lnTo>
                  <a:pt x="2053998" y="0"/>
                </a:lnTo>
                <a:lnTo>
                  <a:pt x="2053998" y="2053998"/>
                </a:lnTo>
                <a:lnTo>
                  <a:pt x="0" y="20539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08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1370298" y="1986483"/>
            <a:ext cx="2088115" cy="3696481"/>
          </a:xfrm>
          <a:custGeom>
            <a:avLst/>
            <a:gdLst>
              <a:gd name="connsiteX0" fmla="*/ 11505 w 2088115"/>
              <a:gd name="connsiteY0" fmla="*/ 0 h 3696481"/>
              <a:gd name="connsiteX1" fmla="*/ 2076610 w 2088115"/>
              <a:gd name="connsiteY1" fmla="*/ 0 h 3696481"/>
              <a:gd name="connsiteX2" fmla="*/ 2088115 w 2088115"/>
              <a:gd name="connsiteY2" fmla="*/ 11505 h 3696481"/>
              <a:gd name="connsiteX3" fmla="*/ 2088115 w 2088115"/>
              <a:gd name="connsiteY3" fmla="*/ 3684976 h 3696481"/>
              <a:gd name="connsiteX4" fmla="*/ 2076610 w 2088115"/>
              <a:gd name="connsiteY4" fmla="*/ 3696481 h 3696481"/>
              <a:gd name="connsiteX5" fmla="*/ 11505 w 2088115"/>
              <a:gd name="connsiteY5" fmla="*/ 3696481 h 3696481"/>
              <a:gd name="connsiteX6" fmla="*/ 0 w 2088115"/>
              <a:gd name="connsiteY6" fmla="*/ 3684976 h 3696481"/>
              <a:gd name="connsiteX7" fmla="*/ 0 w 2088115"/>
              <a:gd name="connsiteY7" fmla="*/ 11505 h 3696481"/>
              <a:gd name="connsiteX8" fmla="*/ 11505 w 2088115"/>
              <a:gd name="connsiteY8" fmla="*/ 0 h 369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115" h="3696481">
                <a:moveTo>
                  <a:pt x="11505" y="0"/>
                </a:moveTo>
                <a:lnTo>
                  <a:pt x="2076610" y="0"/>
                </a:lnTo>
                <a:cubicBezTo>
                  <a:pt x="2082963" y="0"/>
                  <a:pt x="2088115" y="5152"/>
                  <a:pt x="2088115" y="11505"/>
                </a:cubicBezTo>
                <a:lnTo>
                  <a:pt x="2088115" y="3684976"/>
                </a:lnTo>
                <a:cubicBezTo>
                  <a:pt x="2088115" y="3691329"/>
                  <a:pt x="2082963" y="3696481"/>
                  <a:pt x="2076610" y="3696481"/>
                </a:cubicBezTo>
                <a:lnTo>
                  <a:pt x="11505" y="3696481"/>
                </a:lnTo>
                <a:cubicBezTo>
                  <a:pt x="5152" y="3696481"/>
                  <a:pt x="0" y="3691329"/>
                  <a:pt x="0" y="3684976"/>
                </a:cubicBezTo>
                <a:lnTo>
                  <a:pt x="0" y="11505"/>
                </a:lnTo>
                <a:cubicBezTo>
                  <a:pt x="0" y="5152"/>
                  <a:pt x="5152" y="0"/>
                  <a:pt x="115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34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370120" y="1986943"/>
            <a:ext cx="2087843" cy="3697337"/>
          </a:xfrm>
          <a:custGeom>
            <a:avLst/>
            <a:gdLst>
              <a:gd name="connsiteX0" fmla="*/ 11505 w 2088115"/>
              <a:gd name="connsiteY0" fmla="*/ 0 h 3696481"/>
              <a:gd name="connsiteX1" fmla="*/ 2076610 w 2088115"/>
              <a:gd name="connsiteY1" fmla="*/ 0 h 3696481"/>
              <a:gd name="connsiteX2" fmla="*/ 2088115 w 2088115"/>
              <a:gd name="connsiteY2" fmla="*/ 11505 h 3696481"/>
              <a:gd name="connsiteX3" fmla="*/ 2088115 w 2088115"/>
              <a:gd name="connsiteY3" fmla="*/ 3684976 h 3696481"/>
              <a:gd name="connsiteX4" fmla="*/ 2076610 w 2088115"/>
              <a:gd name="connsiteY4" fmla="*/ 3696481 h 3696481"/>
              <a:gd name="connsiteX5" fmla="*/ 11505 w 2088115"/>
              <a:gd name="connsiteY5" fmla="*/ 3696481 h 3696481"/>
              <a:gd name="connsiteX6" fmla="*/ 0 w 2088115"/>
              <a:gd name="connsiteY6" fmla="*/ 3684976 h 3696481"/>
              <a:gd name="connsiteX7" fmla="*/ 0 w 2088115"/>
              <a:gd name="connsiteY7" fmla="*/ 11505 h 3696481"/>
              <a:gd name="connsiteX8" fmla="*/ 11505 w 2088115"/>
              <a:gd name="connsiteY8" fmla="*/ 0 h 369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115" h="3696481">
                <a:moveTo>
                  <a:pt x="11505" y="0"/>
                </a:moveTo>
                <a:lnTo>
                  <a:pt x="2076610" y="0"/>
                </a:lnTo>
                <a:cubicBezTo>
                  <a:pt x="2082963" y="0"/>
                  <a:pt x="2088115" y="5152"/>
                  <a:pt x="2088115" y="11505"/>
                </a:cubicBezTo>
                <a:lnTo>
                  <a:pt x="2088115" y="3684976"/>
                </a:lnTo>
                <a:cubicBezTo>
                  <a:pt x="2088115" y="3691329"/>
                  <a:pt x="2082963" y="3696481"/>
                  <a:pt x="2076610" y="3696481"/>
                </a:cubicBezTo>
                <a:lnTo>
                  <a:pt x="11505" y="3696481"/>
                </a:lnTo>
                <a:cubicBezTo>
                  <a:pt x="5152" y="3696481"/>
                  <a:pt x="0" y="3691329"/>
                  <a:pt x="0" y="3684976"/>
                </a:cubicBezTo>
                <a:lnTo>
                  <a:pt x="0" y="11505"/>
                </a:lnTo>
                <a:cubicBezTo>
                  <a:pt x="0" y="5152"/>
                  <a:pt x="5152" y="0"/>
                  <a:pt x="115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9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A6ECF-6258-4D38-ADDF-67DDFA7981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1583" y="1751419"/>
            <a:ext cx="4622735" cy="3800661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C5E44397-AC5F-481C-AB78-63099BDC1A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207" y="1751419"/>
            <a:ext cx="4914260" cy="3800661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5A704E1-4356-4567-9689-1518F4ED4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06" y="365210"/>
            <a:ext cx="10184789" cy="84568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A0A2A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Conector recto 15">
            <a:extLst>
              <a:ext uri="{FF2B5EF4-FFF2-40B4-BE49-F238E27FC236}">
                <a16:creationId xmlns:a16="http://schemas.microsoft.com/office/drawing/2014/main" id="{1E3E7D00-83B5-4B75-99D2-02475773D451}"/>
              </a:ext>
            </a:extLst>
          </p:cNvPr>
          <p:cNvSpPr/>
          <p:nvPr userDrawn="1"/>
        </p:nvSpPr>
        <p:spPr>
          <a:xfrm>
            <a:off x="747249" y="1335234"/>
            <a:ext cx="10309835" cy="8102"/>
          </a:xfrm>
          <a:prstGeom prst="line">
            <a:avLst/>
          </a:prstGeom>
          <a:ln w="25400">
            <a:solidFill>
              <a:schemeClr val="accent4"/>
            </a:solidFill>
            <a:miter/>
          </a:ln>
        </p:spPr>
        <p:txBody>
          <a:bodyPr lIns="45713" rIns="45713"/>
          <a:lstStyle/>
          <a:p>
            <a:endParaRPr sz="2100" dirty="0"/>
          </a:p>
        </p:txBody>
      </p:sp>
    </p:spTree>
    <p:extLst>
      <p:ext uri="{BB962C8B-B14F-4D97-AF65-F5344CB8AC3E}">
        <p14:creationId xmlns:p14="http://schemas.microsoft.com/office/powerpoint/2010/main" val="196522902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129E2D3-A8C3-495A-AC71-6BC8D029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06" y="365210"/>
            <a:ext cx="10184789" cy="84568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A0A2A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5" name="Conector recto 15">
            <a:extLst>
              <a:ext uri="{FF2B5EF4-FFF2-40B4-BE49-F238E27FC236}">
                <a16:creationId xmlns:a16="http://schemas.microsoft.com/office/drawing/2014/main" id="{D3EC6D8D-4B7A-4B07-A376-746CA0D87616}"/>
              </a:ext>
            </a:extLst>
          </p:cNvPr>
          <p:cNvSpPr/>
          <p:nvPr userDrawn="1"/>
        </p:nvSpPr>
        <p:spPr>
          <a:xfrm>
            <a:off x="747249" y="1335234"/>
            <a:ext cx="10309835" cy="8102"/>
          </a:xfrm>
          <a:prstGeom prst="line">
            <a:avLst/>
          </a:prstGeom>
          <a:ln w="25400">
            <a:solidFill>
              <a:schemeClr val="accent4"/>
            </a:solidFill>
            <a:miter/>
          </a:ln>
        </p:spPr>
        <p:txBody>
          <a:bodyPr lIns="45713" rIns="45713"/>
          <a:lstStyle/>
          <a:p>
            <a:endParaRPr sz="2100" dirty="0"/>
          </a:p>
        </p:txBody>
      </p:sp>
    </p:spTree>
    <p:extLst>
      <p:ext uri="{BB962C8B-B14F-4D97-AF65-F5344CB8AC3E}">
        <p14:creationId xmlns:p14="http://schemas.microsoft.com/office/powerpoint/2010/main" val="19404068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>
            <a:spLocks noGrp="1"/>
          </p:cNvSpPr>
          <p:nvPr>
            <p:ph type="pic" sz="quarter" idx="12" hasCustomPrompt="1"/>
          </p:nvPr>
        </p:nvSpPr>
        <p:spPr>
          <a:xfrm>
            <a:off x="6383238" y="1413570"/>
            <a:ext cx="4213044" cy="4680520"/>
          </a:xfrm>
          <a:custGeom>
            <a:avLst/>
            <a:gdLst>
              <a:gd name="connsiteX0" fmla="*/ 0 w 2053998"/>
              <a:gd name="connsiteY0" fmla="*/ 0 h 2053998"/>
              <a:gd name="connsiteX1" fmla="*/ 2053998 w 2053998"/>
              <a:gd name="connsiteY1" fmla="*/ 0 h 2053998"/>
              <a:gd name="connsiteX2" fmla="*/ 2053998 w 2053998"/>
              <a:gd name="connsiteY2" fmla="*/ 2053998 h 2053998"/>
              <a:gd name="connsiteX3" fmla="*/ 0 w 2053998"/>
              <a:gd name="connsiteY3" fmla="*/ 2053998 h 20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3998" h="2053998">
                <a:moveTo>
                  <a:pt x="0" y="0"/>
                </a:moveTo>
                <a:lnTo>
                  <a:pt x="2053998" y="0"/>
                </a:lnTo>
                <a:lnTo>
                  <a:pt x="2053998" y="2053998"/>
                </a:lnTo>
                <a:lnTo>
                  <a:pt x="0" y="20539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0C84A9-1340-CB40-B34C-2E69733DBC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3680" y="248865"/>
            <a:ext cx="3644900" cy="46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151D50-D696-A442-AAD6-8FC7D04C19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0" y="331416"/>
            <a:ext cx="2565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1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solidFill>
          <a:srgbClr val="FB6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"/>
          <p:cNvSpPr>
            <a:spLocks noGrp="1"/>
          </p:cNvSpPr>
          <p:nvPr>
            <p:ph type="pic" sz="quarter" idx="10" hasCustomPrompt="1"/>
          </p:nvPr>
        </p:nvSpPr>
        <p:spPr>
          <a:xfrm>
            <a:off x="6230228" y="2195508"/>
            <a:ext cx="4691684" cy="2935310"/>
          </a:xfrm>
          <a:custGeom>
            <a:avLst/>
            <a:gdLst>
              <a:gd name="connsiteX0" fmla="*/ 0 w 4691684"/>
              <a:gd name="connsiteY0" fmla="*/ 0 h 2935310"/>
              <a:gd name="connsiteX1" fmla="*/ 4691684 w 4691684"/>
              <a:gd name="connsiteY1" fmla="*/ 0 h 2935310"/>
              <a:gd name="connsiteX2" fmla="*/ 4691684 w 4691684"/>
              <a:gd name="connsiteY2" fmla="*/ 2935310 h 2935310"/>
              <a:gd name="connsiteX3" fmla="*/ 0 w 4691684"/>
              <a:gd name="connsiteY3" fmla="*/ 2935310 h 293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684" h="2935310">
                <a:moveTo>
                  <a:pt x="0" y="0"/>
                </a:moveTo>
                <a:lnTo>
                  <a:pt x="4691684" y="0"/>
                </a:lnTo>
                <a:lnTo>
                  <a:pt x="4691684" y="2935310"/>
                </a:lnTo>
                <a:lnTo>
                  <a:pt x="0" y="293531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5B6227-A1E2-9547-8948-4620F74F0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8223680" y="248865"/>
            <a:ext cx="3644900" cy="46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AF0FB3-2A34-4946-B6E6-72899BA46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0" y="331416"/>
            <a:ext cx="2565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9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33481"/>
            <a:ext cx="12192000" cy="2332417"/>
          </a:xfrm>
          <a:custGeom>
            <a:avLst/>
            <a:gdLst>
              <a:gd name="connsiteX0" fmla="*/ 0 w 12192000"/>
              <a:gd name="connsiteY0" fmla="*/ 0 h 2764465"/>
              <a:gd name="connsiteX1" fmla="*/ 12192000 w 12192000"/>
              <a:gd name="connsiteY1" fmla="*/ 0 h 2764465"/>
              <a:gd name="connsiteX2" fmla="*/ 12192000 w 12192000"/>
              <a:gd name="connsiteY2" fmla="*/ 2764465 h 2764465"/>
              <a:gd name="connsiteX3" fmla="*/ 0 w 12192000"/>
              <a:gd name="connsiteY3" fmla="*/ 2764465 h 276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64465">
                <a:moveTo>
                  <a:pt x="0" y="0"/>
                </a:moveTo>
                <a:lnTo>
                  <a:pt x="12192000" y="0"/>
                </a:lnTo>
                <a:lnTo>
                  <a:pt x="12192000" y="2764465"/>
                </a:lnTo>
                <a:lnTo>
                  <a:pt x="0" y="27644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cxnSp>
        <p:nvCxnSpPr>
          <p:cNvPr id="10" name="9 Conector recto"/>
          <p:cNvCxnSpPr>
            <a:stCxn id="8" idx="3"/>
            <a:endCxn id="8" idx="2"/>
          </p:cNvCxnSpPr>
          <p:nvPr userDrawn="1"/>
        </p:nvCxnSpPr>
        <p:spPr>
          <a:xfrm>
            <a:off x="0" y="4365898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B5BC194-2E82-1448-9CDB-15B88488DB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3680" y="248865"/>
            <a:ext cx="3644900" cy="46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2B535A-0EF2-3D4D-9FEB-0AC2DE7A4E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0" y="331416"/>
            <a:ext cx="2565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69554"/>
            <a:ext cx="12192000" cy="2332417"/>
          </a:xfrm>
          <a:custGeom>
            <a:avLst/>
            <a:gdLst>
              <a:gd name="connsiteX0" fmla="*/ 0 w 12192000"/>
              <a:gd name="connsiteY0" fmla="*/ 0 h 2764465"/>
              <a:gd name="connsiteX1" fmla="*/ 12192000 w 12192000"/>
              <a:gd name="connsiteY1" fmla="*/ 0 h 2764465"/>
              <a:gd name="connsiteX2" fmla="*/ 12192000 w 12192000"/>
              <a:gd name="connsiteY2" fmla="*/ 2764465 h 2764465"/>
              <a:gd name="connsiteX3" fmla="*/ 0 w 12192000"/>
              <a:gd name="connsiteY3" fmla="*/ 2764465 h 276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64465">
                <a:moveTo>
                  <a:pt x="0" y="0"/>
                </a:moveTo>
                <a:lnTo>
                  <a:pt x="12192000" y="0"/>
                </a:lnTo>
                <a:lnTo>
                  <a:pt x="12192000" y="2764465"/>
                </a:lnTo>
                <a:lnTo>
                  <a:pt x="0" y="27644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cxnSp>
        <p:nvCxnSpPr>
          <p:cNvPr id="10" name="9 Conector recto"/>
          <p:cNvCxnSpPr>
            <a:stCxn id="8" idx="3"/>
            <a:endCxn id="8" idx="2"/>
          </p:cNvCxnSpPr>
          <p:nvPr userDrawn="1"/>
        </p:nvCxnSpPr>
        <p:spPr>
          <a:xfrm>
            <a:off x="0" y="3601971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6D19896-0A15-AC4B-9406-42DCA055AF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3680" y="248865"/>
            <a:ext cx="3644900" cy="46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3580B-BC86-5F40-B0D3-148D5FC83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0" y="331416"/>
            <a:ext cx="2565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0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0" y="2167884"/>
            <a:ext cx="2053998" cy="2053998"/>
          </a:xfrm>
          <a:custGeom>
            <a:avLst/>
            <a:gdLst>
              <a:gd name="connsiteX0" fmla="*/ 0 w 2053998"/>
              <a:gd name="connsiteY0" fmla="*/ 0 h 2053998"/>
              <a:gd name="connsiteX1" fmla="*/ 2053998 w 2053998"/>
              <a:gd name="connsiteY1" fmla="*/ 0 h 2053998"/>
              <a:gd name="connsiteX2" fmla="*/ 2053998 w 2053998"/>
              <a:gd name="connsiteY2" fmla="*/ 2053998 h 2053998"/>
              <a:gd name="connsiteX3" fmla="*/ 0 w 2053998"/>
              <a:gd name="connsiteY3" fmla="*/ 2053998 h 20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3998" h="2053998">
                <a:moveTo>
                  <a:pt x="0" y="0"/>
                </a:moveTo>
                <a:lnTo>
                  <a:pt x="2053998" y="0"/>
                </a:lnTo>
                <a:lnTo>
                  <a:pt x="2053998" y="2053998"/>
                </a:lnTo>
                <a:lnTo>
                  <a:pt x="0" y="20539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9" name="Freeform 11"/>
          <p:cNvSpPr>
            <a:spLocks noGrp="1"/>
          </p:cNvSpPr>
          <p:nvPr>
            <p:ph type="pic" sz="quarter" idx="11" hasCustomPrompt="1"/>
          </p:nvPr>
        </p:nvSpPr>
        <p:spPr>
          <a:xfrm>
            <a:off x="3786372" y="2167884"/>
            <a:ext cx="2053998" cy="2053998"/>
          </a:xfrm>
          <a:custGeom>
            <a:avLst/>
            <a:gdLst>
              <a:gd name="connsiteX0" fmla="*/ 0 w 2053998"/>
              <a:gd name="connsiteY0" fmla="*/ 0 h 2053998"/>
              <a:gd name="connsiteX1" fmla="*/ 2053998 w 2053998"/>
              <a:gd name="connsiteY1" fmla="*/ 0 h 2053998"/>
              <a:gd name="connsiteX2" fmla="*/ 2053998 w 2053998"/>
              <a:gd name="connsiteY2" fmla="*/ 2053998 h 2053998"/>
              <a:gd name="connsiteX3" fmla="*/ 0 w 2053998"/>
              <a:gd name="connsiteY3" fmla="*/ 2053998 h 20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3998" h="2053998">
                <a:moveTo>
                  <a:pt x="0" y="0"/>
                </a:moveTo>
                <a:lnTo>
                  <a:pt x="2053998" y="0"/>
                </a:lnTo>
                <a:lnTo>
                  <a:pt x="2053998" y="2053998"/>
                </a:lnTo>
                <a:lnTo>
                  <a:pt x="0" y="20539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10" name="Freeform 12"/>
          <p:cNvSpPr>
            <a:spLocks noGrp="1"/>
          </p:cNvSpPr>
          <p:nvPr>
            <p:ph type="pic" sz="quarter" idx="12" hasCustomPrompt="1"/>
          </p:nvPr>
        </p:nvSpPr>
        <p:spPr>
          <a:xfrm>
            <a:off x="6353544" y="2167884"/>
            <a:ext cx="2053998" cy="2053998"/>
          </a:xfrm>
          <a:custGeom>
            <a:avLst/>
            <a:gdLst>
              <a:gd name="connsiteX0" fmla="*/ 0 w 2053998"/>
              <a:gd name="connsiteY0" fmla="*/ 0 h 2053998"/>
              <a:gd name="connsiteX1" fmla="*/ 2053998 w 2053998"/>
              <a:gd name="connsiteY1" fmla="*/ 0 h 2053998"/>
              <a:gd name="connsiteX2" fmla="*/ 2053998 w 2053998"/>
              <a:gd name="connsiteY2" fmla="*/ 2053998 h 2053998"/>
              <a:gd name="connsiteX3" fmla="*/ 0 w 2053998"/>
              <a:gd name="connsiteY3" fmla="*/ 2053998 h 20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3998" h="2053998">
                <a:moveTo>
                  <a:pt x="0" y="0"/>
                </a:moveTo>
                <a:lnTo>
                  <a:pt x="2053998" y="0"/>
                </a:lnTo>
                <a:lnTo>
                  <a:pt x="2053998" y="2053998"/>
                </a:lnTo>
                <a:lnTo>
                  <a:pt x="0" y="20539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11" name="Freeform 13"/>
          <p:cNvSpPr>
            <a:spLocks noGrp="1"/>
          </p:cNvSpPr>
          <p:nvPr>
            <p:ph type="pic" sz="quarter" idx="13" hasCustomPrompt="1"/>
          </p:nvPr>
        </p:nvSpPr>
        <p:spPr>
          <a:xfrm>
            <a:off x="8920716" y="2167884"/>
            <a:ext cx="2053998" cy="2053998"/>
          </a:xfrm>
          <a:custGeom>
            <a:avLst/>
            <a:gdLst>
              <a:gd name="connsiteX0" fmla="*/ 0 w 2053998"/>
              <a:gd name="connsiteY0" fmla="*/ 0 h 2053998"/>
              <a:gd name="connsiteX1" fmla="*/ 2053998 w 2053998"/>
              <a:gd name="connsiteY1" fmla="*/ 0 h 2053998"/>
              <a:gd name="connsiteX2" fmla="*/ 2053998 w 2053998"/>
              <a:gd name="connsiteY2" fmla="*/ 2053998 h 2053998"/>
              <a:gd name="connsiteX3" fmla="*/ 0 w 2053998"/>
              <a:gd name="connsiteY3" fmla="*/ 2053998 h 20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3998" h="2053998">
                <a:moveTo>
                  <a:pt x="0" y="0"/>
                </a:moveTo>
                <a:lnTo>
                  <a:pt x="2053998" y="0"/>
                </a:lnTo>
                <a:lnTo>
                  <a:pt x="2053998" y="2053998"/>
                </a:lnTo>
                <a:lnTo>
                  <a:pt x="0" y="20539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74373B-7B37-5F48-AC34-C10C46313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3680" y="248865"/>
            <a:ext cx="3644900" cy="469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A6E311-BC59-9C44-8553-67A4EAF5A4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0" y="331416"/>
            <a:ext cx="2565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0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1370298" y="1986483"/>
            <a:ext cx="2088115" cy="3696481"/>
          </a:xfrm>
          <a:custGeom>
            <a:avLst/>
            <a:gdLst>
              <a:gd name="connsiteX0" fmla="*/ 11505 w 2088115"/>
              <a:gd name="connsiteY0" fmla="*/ 0 h 3696481"/>
              <a:gd name="connsiteX1" fmla="*/ 2076610 w 2088115"/>
              <a:gd name="connsiteY1" fmla="*/ 0 h 3696481"/>
              <a:gd name="connsiteX2" fmla="*/ 2088115 w 2088115"/>
              <a:gd name="connsiteY2" fmla="*/ 11505 h 3696481"/>
              <a:gd name="connsiteX3" fmla="*/ 2088115 w 2088115"/>
              <a:gd name="connsiteY3" fmla="*/ 3684976 h 3696481"/>
              <a:gd name="connsiteX4" fmla="*/ 2076610 w 2088115"/>
              <a:gd name="connsiteY4" fmla="*/ 3696481 h 3696481"/>
              <a:gd name="connsiteX5" fmla="*/ 11505 w 2088115"/>
              <a:gd name="connsiteY5" fmla="*/ 3696481 h 3696481"/>
              <a:gd name="connsiteX6" fmla="*/ 0 w 2088115"/>
              <a:gd name="connsiteY6" fmla="*/ 3684976 h 3696481"/>
              <a:gd name="connsiteX7" fmla="*/ 0 w 2088115"/>
              <a:gd name="connsiteY7" fmla="*/ 11505 h 3696481"/>
              <a:gd name="connsiteX8" fmla="*/ 11505 w 2088115"/>
              <a:gd name="connsiteY8" fmla="*/ 0 h 369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115" h="3696481">
                <a:moveTo>
                  <a:pt x="11505" y="0"/>
                </a:moveTo>
                <a:lnTo>
                  <a:pt x="2076610" y="0"/>
                </a:lnTo>
                <a:cubicBezTo>
                  <a:pt x="2082963" y="0"/>
                  <a:pt x="2088115" y="5152"/>
                  <a:pt x="2088115" y="11505"/>
                </a:cubicBezTo>
                <a:lnTo>
                  <a:pt x="2088115" y="3684976"/>
                </a:lnTo>
                <a:cubicBezTo>
                  <a:pt x="2088115" y="3691329"/>
                  <a:pt x="2082963" y="3696481"/>
                  <a:pt x="2076610" y="3696481"/>
                </a:cubicBezTo>
                <a:lnTo>
                  <a:pt x="11505" y="3696481"/>
                </a:lnTo>
                <a:cubicBezTo>
                  <a:pt x="5152" y="3696481"/>
                  <a:pt x="0" y="3691329"/>
                  <a:pt x="0" y="3684976"/>
                </a:cubicBezTo>
                <a:lnTo>
                  <a:pt x="0" y="11505"/>
                </a:lnTo>
                <a:cubicBezTo>
                  <a:pt x="0" y="5152"/>
                  <a:pt x="5152" y="0"/>
                  <a:pt x="115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2CB182-3DBD-2D48-9615-F343592F2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3680" y="248865"/>
            <a:ext cx="3644900" cy="469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983FC0-9333-5243-B868-4F2A7786B6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0" y="331416"/>
            <a:ext cx="2565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3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rgbClr val="FB6D2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5" name="Freeform 12"/>
          <p:cNvSpPr>
            <a:spLocks noGrp="1"/>
          </p:cNvSpPr>
          <p:nvPr>
            <p:ph type="pic" sz="quarter" idx="12" hasCustomPrompt="1"/>
          </p:nvPr>
        </p:nvSpPr>
        <p:spPr>
          <a:xfrm>
            <a:off x="6383238" y="1413570"/>
            <a:ext cx="4213044" cy="4680520"/>
          </a:xfrm>
          <a:custGeom>
            <a:avLst/>
            <a:gdLst>
              <a:gd name="connsiteX0" fmla="*/ 0 w 2053998"/>
              <a:gd name="connsiteY0" fmla="*/ 0 h 2053998"/>
              <a:gd name="connsiteX1" fmla="*/ 2053998 w 2053998"/>
              <a:gd name="connsiteY1" fmla="*/ 0 h 2053998"/>
              <a:gd name="connsiteX2" fmla="*/ 2053998 w 2053998"/>
              <a:gd name="connsiteY2" fmla="*/ 2053998 h 2053998"/>
              <a:gd name="connsiteX3" fmla="*/ 0 w 2053998"/>
              <a:gd name="connsiteY3" fmla="*/ 2053998 h 20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3998" h="2053998">
                <a:moveTo>
                  <a:pt x="0" y="0"/>
                </a:moveTo>
                <a:lnTo>
                  <a:pt x="2053998" y="0"/>
                </a:lnTo>
                <a:lnTo>
                  <a:pt x="2053998" y="2053998"/>
                </a:lnTo>
                <a:lnTo>
                  <a:pt x="0" y="20539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2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>
            <a:spLocks noGrp="1"/>
          </p:cNvSpPr>
          <p:nvPr>
            <p:ph type="pic" sz="quarter" idx="12" hasCustomPrompt="1"/>
          </p:nvPr>
        </p:nvSpPr>
        <p:spPr>
          <a:xfrm>
            <a:off x="6383238" y="1413570"/>
            <a:ext cx="4213044" cy="4680520"/>
          </a:xfrm>
          <a:custGeom>
            <a:avLst/>
            <a:gdLst>
              <a:gd name="connsiteX0" fmla="*/ 0 w 2053998"/>
              <a:gd name="connsiteY0" fmla="*/ 0 h 2053998"/>
              <a:gd name="connsiteX1" fmla="*/ 2053998 w 2053998"/>
              <a:gd name="connsiteY1" fmla="*/ 0 h 2053998"/>
              <a:gd name="connsiteX2" fmla="*/ 2053998 w 2053998"/>
              <a:gd name="connsiteY2" fmla="*/ 2053998 h 2053998"/>
              <a:gd name="connsiteX3" fmla="*/ 0 w 2053998"/>
              <a:gd name="connsiteY3" fmla="*/ 2053998 h 20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3998" h="2053998">
                <a:moveTo>
                  <a:pt x="0" y="0"/>
                </a:moveTo>
                <a:lnTo>
                  <a:pt x="2053998" y="0"/>
                </a:lnTo>
                <a:lnTo>
                  <a:pt x="2053998" y="2053998"/>
                </a:lnTo>
                <a:lnTo>
                  <a:pt x="0" y="20539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1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BC321-D139-4EDF-A89E-1C3B71F4538C}" type="datetimeFigureOut">
              <a:rPr lang="es-VE" smtClean="0"/>
              <a:t>17/10/21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CF6CD-820D-405E-B4B7-FF60494FE39D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6682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3" r:id="rId5"/>
    <p:sldLayoutId id="2147483652" r:id="rId6"/>
    <p:sldLayoutId id="2147483661" r:id="rId7"/>
    <p:sldLayoutId id="2147483678" r:id="rId8"/>
    <p:sldLayoutId id="2147483669" r:id="rId9"/>
    <p:sldLayoutId id="2147483671" r:id="rId10"/>
    <p:sldLayoutId id="2147483679" r:id="rId11"/>
    <p:sldLayoutId id="2147483673" r:id="rId12"/>
    <p:sldLayoutId id="2147483680" r:id="rId13"/>
    <p:sldLayoutId id="2147483670" r:id="rId14"/>
    <p:sldLayoutId id="2147483672" r:id="rId15"/>
    <p:sldLayoutId id="2147483681" r:id="rId16"/>
    <p:sldLayoutId id="2147483682" r:id="rId17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625580" y="1709654"/>
            <a:ext cx="6175088" cy="1939749"/>
            <a:chOff x="283740" y="2495255"/>
            <a:chExt cx="6175088" cy="1939749"/>
          </a:xfrm>
        </p:grpSpPr>
        <p:sp>
          <p:nvSpPr>
            <p:cNvPr id="9" name="TextBox 1"/>
            <p:cNvSpPr txBox="1"/>
            <p:nvPr/>
          </p:nvSpPr>
          <p:spPr>
            <a:xfrm>
              <a:off x="1166160" y="2495255"/>
              <a:ext cx="436561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MOMENTO 3</a:t>
              </a:r>
            </a:p>
          </p:txBody>
        </p:sp>
        <p:sp>
          <p:nvSpPr>
            <p:cNvPr id="14" name="TextBox 1"/>
            <p:cNvSpPr txBox="1"/>
            <p:nvPr/>
          </p:nvSpPr>
          <p:spPr>
            <a:xfrm>
              <a:off x="283740" y="3357786"/>
              <a:ext cx="617508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La </a:t>
              </a:r>
              <a:r>
                <a:rPr lang="en-US" sz="32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intención</a:t>
              </a:r>
              <a:r>
                <a:rPr lang="en-US" sz="3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32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cada</a:t>
              </a:r>
              <a:r>
                <a:rPr lang="en-US" sz="3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paso</a:t>
              </a:r>
              <a:endPara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Nuestra Estrella de Cinco </a:t>
              </a:r>
              <a:r>
                <a:rPr lang="en-US" sz="32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Puntas</a:t>
              </a:r>
              <a:endPara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8F586506-9A18-C246-9400-A879E4C9C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735" y="2449713"/>
            <a:ext cx="2074988" cy="21726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AB2CB9A-6A76-6E43-9E0F-3FC593368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723" y="1130795"/>
            <a:ext cx="2026165" cy="202616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655E2A5-B8D5-4549-8362-8D236B9F5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723" y="3915100"/>
            <a:ext cx="2197046" cy="20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2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32F8AE8-FDF5-B544-9698-44BF35ECB94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29808" y="2424797"/>
            <a:ext cx="3622234" cy="5349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La “Pentada de Burke”</a:t>
            </a:r>
          </a:p>
          <a:p>
            <a:pPr marL="0" indent="0" algn="ctr">
              <a:buNone/>
            </a:pPr>
            <a:r>
              <a:rPr lang="es-CO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Elementos involucrados en una acción mediada </a:t>
            </a:r>
          </a:p>
          <a:p>
            <a:pPr algn="ctr"/>
            <a:endParaRPr lang="es-CO" sz="2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4150F2D-8758-8A48-9D2D-48043AD81C78}"/>
              </a:ext>
            </a:extLst>
          </p:cNvPr>
          <p:cNvSpPr/>
          <p:nvPr/>
        </p:nvSpPr>
        <p:spPr>
          <a:xfrm>
            <a:off x="0" y="6239288"/>
            <a:ext cx="3872215" cy="600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 err="1"/>
              <a:t>Tomado:Flexibilización</a:t>
            </a:r>
            <a:r>
              <a:rPr lang="es-CO" sz="1100" dirty="0"/>
              <a:t> curricular . Una ruta para crear oportunidades de aprendizaje en el marco de la transformación pedagógica; Secretaria de educación distrital, 2021 </a:t>
            </a:r>
          </a:p>
        </p:txBody>
      </p:sp>
      <p:sp>
        <p:nvSpPr>
          <p:cNvPr id="8" name="Triángulo 7">
            <a:extLst>
              <a:ext uri="{FF2B5EF4-FFF2-40B4-BE49-F238E27FC236}">
                <a16:creationId xmlns:a16="http://schemas.microsoft.com/office/drawing/2014/main" id="{5D5082E2-0B59-C141-85AF-7C874647EE13}"/>
              </a:ext>
            </a:extLst>
          </p:cNvPr>
          <p:cNvSpPr/>
          <p:nvPr/>
        </p:nvSpPr>
        <p:spPr>
          <a:xfrm>
            <a:off x="1938730" y="2072780"/>
            <a:ext cx="3439628" cy="2515138"/>
          </a:xfrm>
          <a:prstGeom prst="triangle">
            <a:avLst>
              <a:gd name="adj" fmla="val 502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1. Acción mediada (proyecto educomunicativo) 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B86B68F-C953-0F45-BCF4-4780B798B17F}"/>
              </a:ext>
            </a:extLst>
          </p:cNvPr>
          <p:cNvGrpSpPr/>
          <p:nvPr/>
        </p:nvGrpSpPr>
        <p:grpSpPr>
          <a:xfrm>
            <a:off x="1919610" y="788181"/>
            <a:ext cx="3576183" cy="1421881"/>
            <a:chOff x="1919610" y="788181"/>
            <a:chExt cx="3576183" cy="1421881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C38C2C5-1021-F54D-B3AC-49811BE578F9}"/>
                </a:ext>
              </a:extLst>
            </p:cNvPr>
            <p:cNvSpPr txBox="1"/>
            <p:nvPr/>
          </p:nvSpPr>
          <p:spPr>
            <a:xfrm>
              <a:off x="1919610" y="788181"/>
              <a:ext cx="3576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1" dirty="0"/>
                <a:t>4. Escena / Contexto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030159A-0F08-1444-B173-2C74687252A6}"/>
                </a:ext>
              </a:extLst>
            </p:cNvPr>
            <p:cNvSpPr txBox="1"/>
            <p:nvPr/>
          </p:nvSpPr>
          <p:spPr>
            <a:xfrm>
              <a:off x="2561571" y="1286732"/>
              <a:ext cx="22922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800" b="1" dirty="0">
                  <a:solidFill>
                    <a:schemeClr val="tx2"/>
                  </a:solidFill>
                </a:rPr>
                <a:t>Aula, institución, familia, barrio, localidad, país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85A3F60F-F202-AE4A-81B2-935093D9D4CA}"/>
              </a:ext>
            </a:extLst>
          </p:cNvPr>
          <p:cNvGrpSpPr/>
          <p:nvPr/>
        </p:nvGrpSpPr>
        <p:grpSpPr>
          <a:xfrm>
            <a:off x="105184" y="2639342"/>
            <a:ext cx="2580362" cy="1538174"/>
            <a:chOff x="245750" y="2163911"/>
            <a:chExt cx="2580362" cy="1538174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84FDBBE-2731-3E47-A54D-8C706932BCCD}"/>
                </a:ext>
              </a:extLst>
            </p:cNvPr>
            <p:cNvSpPr txBox="1"/>
            <p:nvPr/>
          </p:nvSpPr>
          <p:spPr>
            <a:xfrm>
              <a:off x="245750" y="2163911"/>
              <a:ext cx="25803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1" dirty="0"/>
                <a:t>5. Herramientas y su uso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9A06C85-5F99-6241-B8E1-C17A82995690}"/>
                </a:ext>
              </a:extLst>
            </p:cNvPr>
            <p:cNvSpPr txBox="1"/>
            <p:nvPr/>
          </p:nvSpPr>
          <p:spPr>
            <a:xfrm>
              <a:off x="358306" y="3055754"/>
              <a:ext cx="2292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800" b="1" dirty="0">
                  <a:solidFill>
                    <a:schemeClr val="tx2"/>
                  </a:solidFill>
                </a:rPr>
                <a:t>Semióticas y materiales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B73544B-7428-8A49-B542-7503E37E8C92}"/>
              </a:ext>
            </a:extLst>
          </p:cNvPr>
          <p:cNvGrpSpPr/>
          <p:nvPr/>
        </p:nvGrpSpPr>
        <p:grpSpPr>
          <a:xfrm>
            <a:off x="4997881" y="2342409"/>
            <a:ext cx="3063701" cy="1975879"/>
            <a:chOff x="4578692" y="2424797"/>
            <a:chExt cx="3063701" cy="1975879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B7740F7-0617-1442-ABF5-BC2D78F5F898}"/>
                </a:ext>
              </a:extLst>
            </p:cNvPr>
            <p:cNvSpPr txBox="1"/>
            <p:nvPr/>
          </p:nvSpPr>
          <p:spPr>
            <a:xfrm>
              <a:off x="4877519" y="2424797"/>
              <a:ext cx="2580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1" dirty="0"/>
                <a:t>3. Agentes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54AD5216-3C24-684D-8300-70F8F2656B3A}"/>
                </a:ext>
              </a:extLst>
            </p:cNvPr>
            <p:cNvSpPr txBox="1"/>
            <p:nvPr/>
          </p:nvSpPr>
          <p:spPr>
            <a:xfrm>
              <a:off x="4578692" y="2923348"/>
              <a:ext cx="306370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800" b="1" dirty="0">
                  <a:solidFill>
                    <a:schemeClr val="tx2"/>
                  </a:solidFill>
                </a:rPr>
                <a:t>Mediador, estudiantes, otros actores, directivos, orientadores, familia, otros actores del ecosistema de aprendizaje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F383949-2485-B848-BD23-2DDCD313CA32}"/>
              </a:ext>
            </a:extLst>
          </p:cNvPr>
          <p:cNvGrpSpPr/>
          <p:nvPr/>
        </p:nvGrpSpPr>
        <p:grpSpPr>
          <a:xfrm>
            <a:off x="2037043" y="4684993"/>
            <a:ext cx="3341315" cy="1123392"/>
            <a:chOff x="2037043" y="4684993"/>
            <a:chExt cx="3341315" cy="1123392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B94629BA-8E18-B74A-B363-59FC43A0E582}"/>
                </a:ext>
              </a:extLst>
            </p:cNvPr>
            <p:cNvSpPr txBox="1"/>
            <p:nvPr/>
          </p:nvSpPr>
          <p:spPr>
            <a:xfrm>
              <a:off x="2417519" y="4684993"/>
              <a:ext cx="2580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1" dirty="0"/>
                <a:t>2. Propósito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8C0C6DC-7EE4-C248-AA82-139FC6C784F2}"/>
                </a:ext>
              </a:extLst>
            </p:cNvPr>
            <p:cNvSpPr txBox="1"/>
            <p:nvPr/>
          </p:nvSpPr>
          <p:spPr>
            <a:xfrm>
              <a:off x="2037043" y="5162054"/>
              <a:ext cx="3341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800" b="1" dirty="0">
                  <a:solidFill>
                    <a:schemeClr val="tx2"/>
                  </a:solidFill>
                </a:rPr>
                <a:t>Sentido, intenciones pedagógicas y comunicativas de la acción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272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E7201F-A1EE-1143-B790-4C46939D1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8" y="4234035"/>
            <a:ext cx="1866377" cy="1866377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92B34F4E-1797-A94E-A73D-9A56DA221805}"/>
              </a:ext>
            </a:extLst>
          </p:cNvPr>
          <p:cNvGrpSpPr/>
          <p:nvPr/>
        </p:nvGrpSpPr>
        <p:grpSpPr>
          <a:xfrm>
            <a:off x="2680571" y="1333689"/>
            <a:ext cx="7716034" cy="5292579"/>
            <a:chOff x="6803755" y="2263868"/>
            <a:chExt cx="4669166" cy="3411503"/>
          </a:xfrm>
        </p:grpSpPr>
        <p:sp>
          <p:nvSpPr>
            <p:cNvPr id="6" name="Triángulo 5">
              <a:extLst>
                <a:ext uri="{FF2B5EF4-FFF2-40B4-BE49-F238E27FC236}">
                  <a16:creationId xmlns:a16="http://schemas.microsoft.com/office/drawing/2014/main" id="{A7674750-66A2-994F-B9B2-0DAD4E81E29E}"/>
                </a:ext>
              </a:extLst>
            </p:cNvPr>
            <p:cNvSpPr/>
            <p:nvPr/>
          </p:nvSpPr>
          <p:spPr>
            <a:xfrm>
              <a:off x="7931055" y="3053665"/>
              <a:ext cx="2323484" cy="1546357"/>
            </a:xfrm>
            <a:prstGeom prst="triangle">
              <a:avLst>
                <a:gd name="adj" fmla="val 502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600" dirty="0"/>
                <a:t>1. Acción mediada Describa una actividad en el marco del proyecto educomunicativo</a:t>
              </a:r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A66931E9-EAF5-4845-9137-D88CC53F00AD}"/>
                </a:ext>
              </a:extLst>
            </p:cNvPr>
            <p:cNvGrpSpPr/>
            <p:nvPr/>
          </p:nvGrpSpPr>
          <p:grpSpPr>
            <a:xfrm>
              <a:off x="7722321" y="2263868"/>
              <a:ext cx="2532220" cy="764078"/>
              <a:chOff x="1599225" y="788181"/>
              <a:chExt cx="4118638" cy="1242764"/>
            </a:xfrm>
          </p:grpSpPr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A6D3EA9-50C9-4747-AD62-0926F929696D}"/>
                  </a:ext>
                </a:extLst>
              </p:cNvPr>
              <p:cNvSpPr txBox="1"/>
              <p:nvPr/>
            </p:nvSpPr>
            <p:spPr>
              <a:xfrm>
                <a:off x="1919611" y="788181"/>
                <a:ext cx="3576183" cy="399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00" b="1" dirty="0"/>
                  <a:t>4. Escena / Contexto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7C872AC-4307-8A41-B233-BEE80138DF14}"/>
                  </a:ext>
                </a:extLst>
              </p:cNvPr>
              <p:cNvSpPr txBox="1"/>
              <p:nvPr/>
            </p:nvSpPr>
            <p:spPr>
              <a:xfrm>
                <a:off x="1599225" y="1050728"/>
                <a:ext cx="4118638" cy="980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00" b="1" dirty="0">
                    <a:solidFill>
                      <a:schemeClr val="tx2"/>
                    </a:solidFill>
                  </a:rPr>
                  <a:t>¿En qué escenario se desarrolloa la actividad?</a:t>
                </a:r>
                <a:br>
                  <a:rPr lang="es-CO" sz="1600" b="1" dirty="0">
                    <a:solidFill>
                      <a:schemeClr val="tx2"/>
                    </a:solidFill>
                  </a:rPr>
                </a:br>
                <a:r>
                  <a:rPr lang="es-CO" sz="1600" b="1" dirty="0">
                    <a:solidFill>
                      <a:schemeClr val="tx2"/>
                    </a:solidFill>
                  </a:rPr>
                  <a:t>¿Qué elementos del contexto impactaron el desarrollo de la actividad? </a:t>
                </a: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77A1569C-0A2C-9E4F-B9BC-54B0918EBAB8}"/>
                </a:ext>
              </a:extLst>
            </p:cNvPr>
            <p:cNvGrpSpPr/>
            <p:nvPr/>
          </p:nvGrpSpPr>
          <p:grpSpPr>
            <a:xfrm>
              <a:off x="6803755" y="3402001"/>
              <a:ext cx="1586457" cy="988442"/>
              <a:chOff x="245750" y="2163911"/>
              <a:chExt cx="2580362" cy="1607693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F6498397-7AE2-2A42-8889-349A0A4D943A}"/>
                  </a:ext>
                </a:extLst>
              </p:cNvPr>
              <p:cNvSpPr txBox="1"/>
              <p:nvPr/>
            </p:nvSpPr>
            <p:spPr>
              <a:xfrm>
                <a:off x="245750" y="2163911"/>
                <a:ext cx="2580362" cy="399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00" b="1" dirty="0"/>
                  <a:t>5. Herramientas y su uso</a:t>
                </a: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31969D2C-088F-DB4B-862A-D15A35FDDB09}"/>
                  </a:ext>
                </a:extLst>
              </p:cNvPr>
              <p:cNvSpPr txBox="1"/>
              <p:nvPr/>
            </p:nvSpPr>
            <p:spPr>
              <a:xfrm>
                <a:off x="362871" y="2500949"/>
                <a:ext cx="2292262" cy="1270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00" b="1" dirty="0">
                    <a:solidFill>
                      <a:schemeClr val="tx2"/>
                    </a:solidFill>
                  </a:rPr>
                  <a:t>¿Qué herramientas de mediación se utilizan? (Semióticas y materiales)? </a:t>
                </a:r>
              </a:p>
            </p:txBody>
          </p: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6AA0DAFA-492B-714B-92D2-255C8A1626AF}"/>
                </a:ext>
              </a:extLst>
            </p:cNvPr>
            <p:cNvGrpSpPr/>
            <p:nvPr/>
          </p:nvGrpSpPr>
          <p:grpSpPr>
            <a:xfrm>
              <a:off x="9589297" y="3270096"/>
              <a:ext cx="1883624" cy="980252"/>
              <a:chOff x="4635849" y="2424797"/>
              <a:chExt cx="3063701" cy="1594369"/>
            </a:xfrm>
          </p:grpSpPr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C95D5AEE-D4DD-AC4D-BF80-80A1ADADFDC0}"/>
                  </a:ext>
                </a:extLst>
              </p:cNvPr>
              <p:cNvSpPr txBox="1"/>
              <p:nvPr/>
            </p:nvSpPr>
            <p:spPr>
              <a:xfrm>
                <a:off x="4877519" y="2424797"/>
                <a:ext cx="2580363" cy="399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00" b="1" dirty="0"/>
                  <a:t>3. Agentes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7BB74490-C328-454A-BF3C-8AD25E3CCAC7}"/>
                  </a:ext>
                </a:extLst>
              </p:cNvPr>
              <p:cNvSpPr txBox="1"/>
              <p:nvPr/>
            </p:nvSpPr>
            <p:spPr>
              <a:xfrm>
                <a:off x="4635849" y="2748515"/>
                <a:ext cx="3063701" cy="1270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00" b="1" dirty="0">
                    <a:solidFill>
                      <a:schemeClr val="tx2"/>
                    </a:solidFill>
                  </a:rPr>
                  <a:t>¿Quiénes están involucrados en la actividad? ¿qué roles cumplen?</a:t>
                </a:r>
              </a:p>
              <a:p>
                <a:pPr algn="ctr"/>
                <a:r>
                  <a:rPr lang="es-CO" sz="1600" b="1" dirty="0">
                    <a:solidFill>
                      <a:schemeClr val="tx2"/>
                    </a:solidFill>
                  </a:rPr>
                  <a:t>¿Qué carcateriza a las relaciones entre los actores?</a:t>
                </a: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E6F8137B-11F6-A04F-9248-C25B1141E73C}"/>
                </a:ext>
              </a:extLst>
            </p:cNvPr>
            <p:cNvGrpSpPr/>
            <p:nvPr/>
          </p:nvGrpSpPr>
          <p:grpSpPr>
            <a:xfrm>
              <a:off x="7991499" y="4659703"/>
              <a:ext cx="2263041" cy="1015668"/>
              <a:chOff x="2037042" y="4684993"/>
              <a:chExt cx="3680820" cy="1651977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7628D2E1-CB4E-7346-A4FA-C054DB90BCE6}"/>
                  </a:ext>
                </a:extLst>
              </p:cNvPr>
              <p:cNvSpPr txBox="1"/>
              <p:nvPr/>
            </p:nvSpPr>
            <p:spPr>
              <a:xfrm>
                <a:off x="2417520" y="4684993"/>
                <a:ext cx="2580362" cy="399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00" b="1" dirty="0"/>
                  <a:t>2. Propósito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BB316E75-6888-6844-9255-3948B1552A29}"/>
                  </a:ext>
                </a:extLst>
              </p:cNvPr>
              <p:cNvSpPr txBox="1"/>
              <p:nvPr/>
            </p:nvSpPr>
            <p:spPr>
              <a:xfrm>
                <a:off x="2037042" y="5066315"/>
                <a:ext cx="3680820" cy="1270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00" b="1" dirty="0">
                    <a:solidFill>
                      <a:schemeClr val="tx2"/>
                    </a:solidFill>
                  </a:rPr>
                  <a:t>¿Cuál es el propósito de la actividad?</a:t>
                </a:r>
                <a:br>
                  <a:rPr lang="es-CO" sz="1600" b="1" dirty="0">
                    <a:solidFill>
                      <a:schemeClr val="tx2"/>
                    </a:solidFill>
                  </a:rPr>
                </a:br>
                <a:r>
                  <a:rPr lang="es-CO" sz="1600" b="1" dirty="0">
                    <a:solidFill>
                      <a:schemeClr val="tx2"/>
                    </a:solidFill>
                  </a:rPr>
                  <a:t>¿Qué aprendizajes persigue? ¿Cuáles son los objetivos pedagógticos y comunicativos?</a:t>
                </a:r>
              </a:p>
            </p:txBody>
          </p:sp>
        </p:grp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0FF383E9-CAB4-2B4C-A604-78AD474CB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850" y="896448"/>
            <a:ext cx="1463259" cy="138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CF270DD-5BE1-224D-89BA-CBC69DC92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846968"/>
              </p:ext>
            </p:extLst>
          </p:nvPr>
        </p:nvGraphicFramePr>
        <p:xfrm>
          <a:off x="0" y="-3190"/>
          <a:ext cx="12190413" cy="686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268">
                  <a:extLst>
                    <a:ext uri="{9D8B030D-6E8A-4147-A177-3AD203B41FA5}">
                      <a16:colId xmlns:a16="http://schemas.microsoft.com/office/drawing/2014/main" val="3527999030"/>
                    </a:ext>
                  </a:extLst>
                </a:gridCol>
                <a:gridCol w="2442576">
                  <a:extLst>
                    <a:ext uri="{9D8B030D-6E8A-4147-A177-3AD203B41FA5}">
                      <a16:colId xmlns:a16="http://schemas.microsoft.com/office/drawing/2014/main" val="1117009020"/>
                    </a:ext>
                  </a:extLst>
                </a:gridCol>
                <a:gridCol w="7693569">
                  <a:extLst>
                    <a:ext uri="{9D8B030D-6E8A-4147-A177-3AD203B41FA5}">
                      <a16:colId xmlns:a16="http://schemas.microsoft.com/office/drawing/2014/main" val="2183155145"/>
                    </a:ext>
                  </a:extLst>
                </a:gridCol>
              </a:tblGrid>
              <a:tr h="501477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Elementos de la acción mediada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Preguntas guía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Respuesta – descripción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766904"/>
                  </a:ext>
                </a:extLst>
              </a:tr>
              <a:tr h="593703">
                <a:tc>
                  <a:txBody>
                    <a:bodyPr/>
                    <a:lstStyle/>
                    <a:p>
                      <a:pPr marL="0" marR="0" lvl="0" indent="0" algn="ctr" defTabSz="10885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/>
                        <a:t>1. Acción mediada</a:t>
                      </a:r>
                    </a:p>
                    <a:p>
                      <a:pPr algn="ctr"/>
                      <a:endParaRPr lang="es-CO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1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Describa una actividad en el marco del proyecto educomunicativo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69222"/>
                  </a:ext>
                </a:extLst>
              </a:tr>
              <a:tr h="668918">
                <a:tc rowSpan="2">
                  <a:txBody>
                    <a:bodyPr/>
                    <a:lstStyle/>
                    <a:p>
                      <a:pPr marL="0" marR="0" lvl="0" indent="0" algn="ctr" defTabSz="10885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/>
                        <a:t>2. Propósito</a:t>
                      </a:r>
                    </a:p>
                    <a:p>
                      <a:pPr algn="ctr"/>
                      <a:endParaRPr lang="es-CO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100" b="1" dirty="0">
                          <a:solidFill>
                            <a:schemeClr val="tx2"/>
                          </a:solidFill>
                        </a:rPr>
                        <a:t>¿Cuál es el propósito de la actividad?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632159"/>
                  </a:ext>
                </a:extLst>
              </a:tr>
              <a:tr h="902658">
                <a:tc vMerge="1"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5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>
                          <a:solidFill>
                            <a:schemeClr val="tx2"/>
                          </a:solidFill>
                        </a:rPr>
                        <a:t>¿Qué aprendizajes persigue? ¿Cuáles son los objetivos pedagógticos y comunicativos?</a:t>
                      </a:r>
                    </a:p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202736"/>
                  </a:ext>
                </a:extLst>
              </a:tr>
              <a:tr h="702067">
                <a:tc rowSpan="2">
                  <a:txBody>
                    <a:bodyPr/>
                    <a:lstStyle/>
                    <a:p>
                      <a:pPr marL="0" marR="0" lvl="0" indent="0" algn="ctr" defTabSz="10885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/>
                        <a:t>3. Agentes</a:t>
                      </a:r>
                    </a:p>
                    <a:p>
                      <a:pPr algn="ctr"/>
                      <a:endParaRPr lang="es-CO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885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>
                          <a:solidFill>
                            <a:schemeClr val="tx2"/>
                          </a:solidFill>
                        </a:rPr>
                        <a:t>¿Quiénes están involucrados en la actividad? ¿qué roles cumplen?</a:t>
                      </a:r>
                    </a:p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902612"/>
                  </a:ext>
                </a:extLst>
              </a:tr>
              <a:tr h="702067">
                <a:tc vMerge="1"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5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>
                          <a:solidFill>
                            <a:schemeClr val="tx2"/>
                          </a:solidFill>
                        </a:rPr>
                        <a:t>¿Qué carcateriza a las relaciones entre los actores?</a:t>
                      </a:r>
                    </a:p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881190"/>
                  </a:ext>
                </a:extLst>
              </a:tr>
              <a:tr h="549563">
                <a:tc rowSpan="2">
                  <a:txBody>
                    <a:bodyPr/>
                    <a:lstStyle/>
                    <a:p>
                      <a:pPr marL="0" marR="0" lvl="0" indent="0" algn="ctr" defTabSz="10885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/>
                        <a:t>4. Escena / Contexto</a:t>
                      </a:r>
                    </a:p>
                    <a:p>
                      <a:pPr marL="0" marR="0" lvl="0" indent="0" algn="ctr" defTabSz="10885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s-CO" sz="1100" b="1" dirty="0">
                          <a:solidFill>
                            <a:schemeClr val="tx2"/>
                          </a:solidFill>
                        </a:rPr>
                      </a:br>
                      <a:endParaRPr lang="es-CO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100" b="1" dirty="0">
                          <a:solidFill>
                            <a:schemeClr val="tx2"/>
                          </a:solidFill>
                        </a:rPr>
                        <a:t>¿En qué escenario se desarrolla la actividad?</a:t>
                      </a:r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354843"/>
                  </a:ext>
                </a:extLst>
              </a:tr>
              <a:tr h="702067">
                <a:tc vMerge="1">
                  <a:txBody>
                    <a:bodyPr/>
                    <a:lstStyle/>
                    <a:p>
                      <a:pPr marL="0" marR="0" lvl="0" indent="0" algn="l" defTabSz="10885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5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>
                          <a:solidFill>
                            <a:schemeClr val="tx2"/>
                          </a:solidFill>
                        </a:rPr>
                        <a:t>¿Qué elementos del contexto impactan el desarrollo de la actividad?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238012"/>
                  </a:ext>
                </a:extLst>
              </a:tr>
              <a:tr h="902658">
                <a:tc rowSpan="2">
                  <a:txBody>
                    <a:bodyPr/>
                    <a:lstStyle/>
                    <a:p>
                      <a:pPr marL="0" marR="0" lvl="0" indent="0" algn="ctr" defTabSz="10885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/>
                        <a:t>5. Herramientas y su uso</a:t>
                      </a:r>
                    </a:p>
                    <a:p>
                      <a:pPr algn="ctr"/>
                      <a:endParaRPr lang="es-CO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885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>
                          <a:solidFill>
                            <a:schemeClr val="tx2"/>
                          </a:solidFill>
                        </a:rPr>
                        <a:t>¿Qué herramientas de mediación se utilizan? (Semióticas y materiales)? </a:t>
                      </a:r>
                    </a:p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156811"/>
                  </a:ext>
                </a:extLst>
              </a:tr>
              <a:tr h="637598">
                <a:tc vMerge="1"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88502" rtl="0" eaLnBrk="1" latinLnBrk="0" hangingPunct="1"/>
                      <a:r>
                        <a:rPr lang="es-CO" sz="11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¿Cuáles son los usos pedagógicos dados a las herramientas?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70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6841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2">
      <a:dk1>
        <a:srgbClr val="882399"/>
      </a:dk1>
      <a:lt1>
        <a:srgbClr val="FEE2D3"/>
      </a:lt1>
      <a:dk2>
        <a:srgbClr val="FB6D21"/>
      </a:dk2>
      <a:lt2>
        <a:srgbClr val="EEECE1"/>
      </a:lt2>
      <a:accent1>
        <a:srgbClr val="FB6D2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598</Words>
  <Application>Microsoft Macintosh PowerPoint</Application>
  <PresentationFormat>Personalizado</PresentationFormat>
  <Paragraphs>51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Calibri</vt:lpstr>
      <vt:lpstr>Arial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Microsoft Office User</cp:lastModifiedBy>
  <cp:revision>28</cp:revision>
  <dcterms:created xsi:type="dcterms:W3CDTF">2021-09-16T01:07:35Z</dcterms:created>
  <dcterms:modified xsi:type="dcterms:W3CDTF">2021-10-19T00:15:52Z</dcterms:modified>
</cp:coreProperties>
</file>