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98" r:id="rId5"/>
  </p:sldMasterIdLst>
  <p:notesMasterIdLst>
    <p:notesMasterId r:id="rId14"/>
  </p:notesMasterIdLst>
  <p:sldIdLst>
    <p:sldId id="256" r:id="rId6"/>
    <p:sldId id="2147376508" r:id="rId7"/>
    <p:sldId id="2147376513" r:id="rId8"/>
    <p:sldId id="2147376525" r:id="rId9"/>
    <p:sldId id="2147376506" r:id="rId10"/>
    <p:sldId id="2147376512" r:id="rId11"/>
    <p:sldId id="2147376524" r:id="rId12"/>
    <p:sldId id="2147376526" r:id="rId13"/>
  </p:sldIdLst>
  <p:sldSz cx="9144000" cy="5143500" type="screen16x9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Trebuchet MS" panose="020B070302020209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N18ga2/7O+t85NB1byuj26WU/n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7B0B1F-0F03-E8AE-EAE2-A770260407DA}" name="SEIDY CATALINA AYALA GUIO" initials="SG" userId="S::sayalag@educacionbogota.gov.co::7f75ab74-2806-4ad0-bf3a-ffad0a21af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4196B8"/>
    <a:srgbClr val="ED7D31"/>
    <a:srgbClr val="F7A720"/>
    <a:srgbClr val="00AF73"/>
    <a:srgbClr val="29CFD3"/>
    <a:srgbClr val="C00000"/>
    <a:srgbClr val="0650C6"/>
    <a:srgbClr val="C81F54"/>
    <a:srgbClr val="FF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D202C7-3276-4A4A-B636-B70A5F13C7A3}">
  <a:tblStyle styleId="{3ED202C7-3276-4A4A-B636-B70A5F13C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153" d="100"/>
          <a:sy n="153" d="100"/>
        </p:scale>
        <p:origin x="9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89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90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9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957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29CFD3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29CF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4212BD-E053-658E-B0D2-30EB61AB59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55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51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C81F54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C81F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4212BD-E053-658E-B0D2-30EB61AB59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79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C81F54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731520" y="1969558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C81F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4212BD-E053-658E-B0D2-30EB61AB59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00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10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00AF73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00AF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4212BD-E053-658E-B0D2-30EB61AB59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95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520" y="26469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id="{9D58A3EE-D0F0-61D0-8240-8336F97F6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92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>
            <a:extLst>
              <a:ext uri="{FF2B5EF4-FFF2-40B4-BE49-F238E27FC236}">
                <a16:creationId xmlns:a16="http://schemas.microsoft.com/office/drawing/2014/main" id="{BD2B0E17-14BE-7850-AF16-56A78E42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971" y="297624"/>
            <a:ext cx="5923121" cy="738664"/>
          </a:xfrm>
        </p:spPr>
        <p:txBody>
          <a:bodyPr/>
          <a:lstStyle>
            <a:lvl1pPr algn="ctr">
              <a:defRPr sz="2400" b="1" i="0">
                <a:solidFill>
                  <a:srgbClr val="D62363"/>
                </a:solidFill>
                <a:latin typeface="Trebuchet MS"/>
                <a:cs typeface="Trebuchet MS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21499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AA5FCC76-88CD-A247-CFF0-55178F59D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3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2">
            <a:extLst>
              <a:ext uri="{FF2B5EF4-FFF2-40B4-BE49-F238E27FC236}">
                <a16:creationId xmlns:a16="http://schemas.microsoft.com/office/drawing/2014/main" id="{346305AF-E717-4FD3-C0CE-BA88BC1F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971" y="297624"/>
            <a:ext cx="5923121" cy="738664"/>
          </a:xfrm>
        </p:spPr>
        <p:txBody>
          <a:bodyPr/>
          <a:lstStyle>
            <a:lvl1pPr algn="ctr">
              <a:defRPr sz="2400" b="1" i="0">
                <a:solidFill>
                  <a:srgbClr val="D62363"/>
                </a:solidFill>
                <a:latin typeface="Trebuchet MS"/>
                <a:cs typeface="Trebuchet MS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85940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1" i="0">
                <a:solidFill>
                  <a:srgbClr val="0650C6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/>
          <p:nvPr/>
        </p:nvSpPr>
        <p:spPr>
          <a:xfrm>
            <a:off x="-19125" y="4893300"/>
            <a:ext cx="9163200" cy="250200"/>
          </a:xfrm>
          <a:prstGeom prst="rect">
            <a:avLst/>
          </a:prstGeom>
          <a:solidFill>
            <a:srgbClr val="E77B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429E907-9720-5DE5-051F-766FFB9D5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>
            <a:off x="152464" y="1159634"/>
            <a:ext cx="2262609" cy="385116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53A053-795D-3FBA-D0B9-E23476D254C8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065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C1F4DB-F3C3-02AE-E7C3-B9506C4082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97" y="1485698"/>
            <a:ext cx="2763729" cy="3307522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5CB7F74-D267-A092-8D48-003CF4C9D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829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;p16">
            <a:extLst>
              <a:ext uri="{FF2B5EF4-FFF2-40B4-BE49-F238E27FC236}">
                <a16:creationId xmlns:a16="http://schemas.microsoft.com/office/drawing/2014/main" id="{58A075F4-2C27-F218-6202-12A35C5ED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0650C6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" name="Google Shape;34;p16">
            <a:extLst>
              <a:ext uri="{FF2B5EF4-FFF2-40B4-BE49-F238E27FC236}">
                <a16:creationId xmlns:a16="http://schemas.microsoft.com/office/drawing/2014/main" id="{E1525B4A-4F09-BDC4-BC69-A2253486A3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85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CEFA4-9200-ED82-0883-137E5BA7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5012D-8F2F-3CA3-14CE-3B3849BC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8CEBF-6596-B790-279F-3D280D8F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BC337-6E71-D315-BCD4-33F184DE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FB2BA-3EA9-5C93-0E48-F4D4A2AC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234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0A8A7-178D-B912-A523-9D3A6E38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FA5140-FF26-66DA-1C2D-5E8C4034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1C1E9-CA80-4435-B2FE-9EA9D8D5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9F569-526A-8C0B-4F6B-E91F7AB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A3E5BC-A946-03EA-C32A-1F4E8669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66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81F6-642A-7D4F-6AA0-50ACDC8C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D3F19-3188-CDA6-FDCE-A186F8137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1F462D-960C-19FF-A70E-2E54ADDC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44A8E3-0A02-61BD-1486-C8DD3FF7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434584-F1BF-E8D8-9D53-5AC12715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D10B90-5D6D-4861-FB2D-ADC217E0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27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31285-0A17-9E54-22E5-07E8377C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ECBBB3-E103-5DDD-5F42-27592CDC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679237-020A-D9B1-A0F7-4810773F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651C86-6FBC-D675-05B9-C2EABB92D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44AF14-5277-B646-F098-5F149B3DC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5EF0B3-679A-9613-CC56-038717AE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A4F5F8-E3B1-B827-9FF5-5C45A9D2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8C57CF-2E99-DF99-796F-5213ED84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164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0BE01-75CE-1D45-05E6-C588D04D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EE34EE-331A-B18E-5864-238CB7B1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741672-45C3-3991-5BDA-E7A68DDE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DB05B7-BB17-8A40-D910-DBD571D4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641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28DC52-C1AF-59AF-535D-73284A74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8041B8-FC8F-DB74-404C-43F758BC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028E1E-DF77-B279-3C9D-C8177521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74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F73C6-FE57-23D6-42D3-A09E5AD5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FCD56-E83E-69FA-3D14-6B1E2356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15421D-7AC5-1519-BAF1-DC496CC07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E2ABD-D641-9E4D-D664-432163FD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A65A5-EE94-815D-107A-F861F26B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66183-E93E-082A-E086-DD53DAA2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51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D4872-6C0C-E480-A4BD-86C19D90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827523-CD7C-0775-AC2E-82A8AFA88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D315DF-3D3B-69EC-E0CF-AC26A07A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A2B487-22F4-5CEE-63E5-B2E31EDF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A6CBCD-5059-55EC-9C5B-BDB04B6D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C0380F-22F9-9FFB-3547-FE3A2385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54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7750A-9DF4-7C3E-124A-F5F7DB28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C39327-EA66-594A-322A-3E582BAD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074FEC-DA0A-25D0-FD88-669BB1E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426BE-B1CD-3C85-B4CA-E2E932C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385B0-9675-9605-4A65-4AA9FA95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30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0650C6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/>
          <p:nvPr/>
        </p:nvSpPr>
        <p:spPr>
          <a:xfrm>
            <a:off x="-19125" y="4893300"/>
            <a:ext cx="9163200" cy="250200"/>
          </a:xfrm>
          <a:prstGeom prst="rect">
            <a:avLst/>
          </a:prstGeom>
          <a:solidFill>
            <a:srgbClr val="E77B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53A053-795D-3FBA-D0B9-E23476D254C8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065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E3E9CEDB-202A-56F9-56BC-5E172D8CDA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70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2C2646-16E0-4EF6-1BCC-A47D3FFAE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0C3034-CB94-A258-271F-F993B89A8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F75D3-3B94-437E-268C-194ABC82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098A29F-5AE7-A84B-81A7-956959193684}" type="datetimeFigureOut">
              <a:rPr lang="es-CO" smtClean="0"/>
              <a:t>24/02/26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06E80-0AEB-39E7-8C55-9D4EE987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AEE99-9E49-1BE0-E554-31E97F62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DC5F03A-D0E5-5549-803E-F2116D9458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6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35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66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F7A720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F7A7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4212BD-E053-658E-B0D2-30EB61AB59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1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52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5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C00000"/>
                </a:solidFill>
                <a:latin typeface="Montserrat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4310993" y="1707326"/>
            <a:ext cx="40152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EAA80-21AF-F156-7547-3FD77F0BEAFA}"/>
              </a:ext>
            </a:extLst>
          </p:cNvPr>
          <p:cNvSpPr/>
          <p:nvPr userDrawn="1"/>
        </p:nvSpPr>
        <p:spPr>
          <a:xfrm>
            <a:off x="-10239" y="4793220"/>
            <a:ext cx="9156172" cy="3531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7ED136E0-BDE8-A520-2399-58F401CAE2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1014791"/>
            <a:ext cx="5659535" cy="349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subtítulo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49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213EE4C-4206-9033-253A-F9960A9C7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721" y="-1341589"/>
            <a:ext cx="3431632" cy="3551821"/>
          </a:xfrm>
          <a:prstGeom prst="rect">
            <a:avLst/>
          </a:prstGeom>
        </p:spPr>
      </p:pic>
      <p:sp>
        <p:nvSpPr>
          <p:cNvPr id="3" name="Google Shape;10;p11">
            <a:extLst>
              <a:ext uri="{FF2B5EF4-FFF2-40B4-BE49-F238E27FC236}">
                <a16:creationId xmlns:a16="http://schemas.microsoft.com/office/drawing/2014/main" id="{C2AF606D-143A-8C26-5778-59F9D27A4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6147" y="2646919"/>
            <a:ext cx="645170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86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8" r:id="rId4"/>
    <p:sldLayoutId id="2147483688" r:id="rId5"/>
    <p:sldLayoutId id="2147483689" r:id="rId6"/>
    <p:sldLayoutId id="2147483679" r:id="rId7"/>
    <p:sldLayoutId id="2147483676" r:id="rId8"/>
    <p:sldLayoutId id="2147483680" r:id="rId9"/>
    <p:sldLayoutId id="2147483681" r:id="rId10"/>
    <p:sldLayoutId id="2147483682" r:id="rId11"/>
    <p:sldLayoutId id="2147483683" r:id="rId12"/>
    <p:sldLayoutId id="2147483687" r:id="rId13"/>
    <p:sldLayoutId id="2147483684" r:id="rId14"/>
    <p:sldLayoutId id="2147483685" r:id="rId15"/>
    <p:sldLayoutId id="2147483686" r:id="rId16"/>
    <p:sldLayoutId id="2147483692" r:id="rId17"/>
    <p:sldLayoutId id="2147483695" r:id="rId18"/>
    <p:sldLayoutId id="214748369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FA4ECB2A-6A57-7496-E525-2D6CD52D3F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VjTZcQ0Yh1I?feature=oembed" TargetMode="External"/><Relationship Id="rId4" Type="http://schemas.openxmlformats.org/officeDocument/2006/relationships/hyperlink" Target="https://educacionbogota.sharepoint.com/:b:/s/grupogov/IQC8nvfCbzglQozJ59g6gs97AWwi0moMG0-bEGwtgpCHd_U?e=kLP9Q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4EA82A7-3CA3-310F-A8A4-549BFB9E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BC74988-9E8C-9F81-2FF1-35225445B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630FEB5-0EAC-FAE2-4DED-DD89374F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A1A284-A3EF-1224-761A-3FCBBA54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405E69-0D1B-28FF-9B5B-2F4CA81F6C7C}"/>
              </a:ext>
            </a:extLst>
          </p:cNvPr>
          <p:cNvSpPr txBox="1"/>
          <p:nvPr/>
        </p:nvSpPr>
        <p:spPr>
          <a:xfrm>
            <a:off x="669174" y="2571750"/>
            <a:ext cx="73609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CO" sz="3000" b="1">
                <a:solidFill>
                  <a:schemeClr val="bg1"/>
                </a:solidFill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Taller </a:t>
            </a:r>
            <a:r>
              <a:rPr lang="es-ES" altLang="es-CO" sz="3000" b="1" dirty="0">
                <a:solidFill>
                  <a:schemeClr val="bg1"/>
                </a:solidFill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Conociendo los Aprendizajes y Desarrollos Priorizados para la Educación Inicial-ADP</a:t>
            </a:r>
            <a:endParaRPr lang="es-CO" sz="3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5E586591-7528-4D53-DEBE-8565D9847785}"/>
              </a:ext>
            </a:extLst>
          </p:cNvPr>
          <p:cNvSpPr txBox="1">
            <a:spLocks/>
          </p:cNvSpPr>
          <p:nvPr/>
        </p:nvSpPr>
        <p:spPr>
          <a:xfrm>
            <a:off x="550210" y="1938992"/>
            <a:ext cx="5486567" cy="71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buClr>
                <a:srgbClr val="000000"/>
              </a:buClr>
              <a:buSzPts val="1400"/>
            </a:pPr>
            <a:r>
              <a:rPr lang="es-CO" sz="3600" b="0" dirty="0">
                <a:latin typeface="Montserrat"/>
              </a:rPr>
              <a:t>Jornada pedagógica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33294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84C5D48-9E6C-84DE-DBD6-CEC7670C3AB8}"/>
              </a:ext>
            </a:extLst>
          </p:cNvPr>
          <p:cNvSpPr txBox="1"/>
          <p:nvPr/>
        </p:nvSpPr>
        <p:spPr>
          <a:xfrm>
            <a:off x="41977" y="162339"/>
            <a:ext cx="9102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CO" sz="2400" b="1" dirty="0">
                <a:solidFill>
                  <a:srgbClr val="ED7D31"/>
                </a:solidFill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A continuación, vamos a ver un video, ¡mucha atención!</a:t>
            </a:r>
            <a:endParaRPr lang="es-CO" sz="2400" dirty="0">
              <a:solidFill>
                <a:srgbClr val="ED7D31"/>
              </a:solidFill>
              <a:latin typeface="Montserrat" pitchFamily="2" charset="77"/>
            </a:endParaRPr>
          </a:p>
        </p:txBody>
      </p:sp>
      <p:pic>
        <p:nvPicPr>
          <p:cNvPr id="7" name="Elementos multimedia en línea 3" title="No quiero ir a la escuela - Cuentos de educación infantil">
            <a:extLst>
              <a:ext uri="{FF2B5EF4-FFF2-40B4-BE49-F238E27FC236}">
                <a16:creationId xmlns:a16="http://schemas.microsoft.com/office/drawing/2014/main" id="{1C0A6E0C-5ADA-75E0-40C3-D0679BB859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6127" y="624004"/>
            <a:ext cx="5819073" cy="3120843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2C9F8C6A-5DA5-36E4-4A01-FEDFB9B0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97" y="3934720"/>
            <a:ext cx="75009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400" dirty="0">
                <a:solidFill>
                  <a:srgbClr val="4196B8"/>
                </a:solidFill>
                <a:latin typeface="Montserrat" pitchFamily="2" charset="77"/>
              </a:rPr>
              <a:t>De no ser posible visualizar el video, pueden leer en cuento en PDF en el siguiente link (seleccionar link, darle opciones de vínculo-abrir vínculo)</a:t>
            </a:r>
          </a:p>
          <a:p>
            <a:pPr eaLnBrk="1" hangingPunct="1"/>
            <a:r>
              <a:rPr lang="es-CO" altLang="es-CO" sz="1400" dirty="0">
                <a:solidFill>
                  <a:srgbClr val="ED7D31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CUENTO NO QUIERO IR A LA ESCUERLA STEPHANY BLAKE.pdf</a:t>
            </a:r>
            <a:endParaRPr lang="es-CO" altLang="es-CO" sz="1400" dirty="0">
              <a:solidFill>
                <a:srgbClr val="ED7D31"/>
              </a:solidFill>
              <a:latin typeface="Montserrat" pitchFamily="2" charset="77"/>
            </a:endParaRPr>
          </a:p>
          <a:p>
            <a:pPr eaLnBrk="1" hangingPunct="1"/>
            <a:endParaRPr lang="es-CO" altLang="es-CO" sz="1400" dirty="0">
              <a:solidFill>
                <a:srgbClr val="4196B8"/>
              </a:solidFill>
              <a:latin typeface="Montserrat" pitchFamily="2" charset="77"/>
            </a:endParaRPr>
          </a:p>
          <a:p>
            <a:pPr algn="ctr" eaLnBrk="1" hangingPunct="1"/>
            <a:endParaRPr lang="es-ES" altLang="es-CO" sz="1400" dirty="0">
              <a:solidFill>
                <a:srgbClr val="4196B8"/>
              </a:solidFill>
              <a:latin typeface="Montserrat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7DC571C-B1AA-8C97-519F-58CECB7657A6}"/>
              </a:ext>
            </a:extLst>
          </p:cNvPr>
          <p:cNvSpPr txBox="1">
            <a:spLocks/>
          </p:cNvSpPr>
          <p:nvPr/>
        </p:nvSpPr>
        <p:spPr>
          <a:xfrm>
            <a:off x="1211161" y="1539804"/>
            <a:ext cx="7146925" cy="32008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1" hangingPunct="1">
              <a:defRPr sz="2400" b="1" i="0">
                <a:solidFill>
                  <a:srgbClr val="D6236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b="0" kern="0" dirty="0">
                <a:solidFill>
                  <a:schemeClr val="tx1"/>
                </a:solidFill>
                <a:latin typeface="Montserrat" pitchFamily="2" charset="77"/>
              </a:rPr>
              <a:t>Papá conejo imagina qué aprenderá Simón en la escuela, </a:t>
            </a:r>
            <a:r>
              <a:rPr lang="es-CO" sz="1600" b="0" i="1" kern="0" dirty="0">
                <a:solidFill>
                  <a:schemeClr val="tx1"/>
                </a:solidFill>
                <a:latin typeface="Montserrat" pitchFamily="2" charset="77"/>
              </a:rPr>
              <a:t>¿qué creen ustedes que las familias y cuidadores piensan sobre lo "que aprenden" los niños y las niñas en su colegio?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600" b="0" i="1" kern="0" dirty="0">
              <a:solidFill>
                <a:schemeClr val="tx1"/>
              </a:solidFill>
              <a:latin typeface="Montserrat" pitchFamily="2" charset="77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b="0" kern="0" dirty="0">
                <a:solidFill>
                  <a:schemeClr val="tx1"/>
                </a:solidFill>
                <a:latin typeface="Montserrat" pitchFamily="2" charset="77"/>
              </a:rPr>
              <a:t>En casa, hermano conejo pinta y colorea con Simón, </a:t>
            </a:r>
            <a:r>
              <a:rPr lang="es-CO" sz="1600" b="0" i="1" kern="0" dirty="0">
                <a:solidFill>
                  <a:schemeClr val="tx1"/>
                </a:solidFill>
                <a:latin typeface="Montserrat" pitchFamily="2" charset="77"/>
              </a:rPr>
              <a:t>¿cómo creen ustedes que las familias apoyan el aprendizaje y el desarrollo en los hogares de las niñas y niños?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600" b="0" i="1" kern="0" dirty="0">
              <a:solidFill>
                <a:schemeClr val="tx1"/>
              </a:solidFill>
              <a:latin typeface="Montserrat" pitchFamily="2" charset="77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600" b="0" kern="0" dirty="0">
                <a:solidFill>
                  <a:schemeClr val="tx1"/>
                </a:solidFill>
                <a:latin typeface="Montserrat" pitchFamily="2" charset="77"/>
              </a:rPr>
              <a:t>La maestra conejo tiene materiales y recursos en su aula, que motivan a las niñas y los niños a disfrutar de la escuela, </a:t>
            </a:r>
            <a:r>
              <a:rPr lang="es-CO" sz="1600" b="0" i="1" kern="0" dirty="0">
                <a:solidFill>
                  <a:schemeClr val="tx1"/>
                </a:solidFill>
                <a:latin typeface="Montserrat" pitchFamily="2" charset="77"/>
              </a:rPr>
              <a:t>¿qué tienen las aulas de nuestro colegio, que harían que Simón el conejo, quisiera quedarse?</a:t>
            </a:r>
            <a:br>
              <a:rPr lang="es-CO" sz="1600" b="0" kern="0" dirty="0">
                <a:solidFill>
                  <a:schemeClr val="tx1"/>
                </a:solidFill>
                <a:latin typeface="Montserrat" pitchFamily="2" charset="77"/>
              </a:rPr>
            </a:br>
            <a:endParaRPr lang="es-CO" sz="1600" b="0" kern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DF31DF-BC09-0614-BFAE-C4C33B9F7581}"/>
              </a:ext>
            </a:extLst>
          </p:cNvPr>
          <p:cNvSpPr txBox="1"/>
          <p:nvPr/>
        </p:nvSpPr>
        <p:spPr>
          <a:xfrm>
            <a:off x="1385782" y="40282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altLang="es-CO" sz="2400" b="1" dirty="0">
                <a:solidFill>
                  <a:srgbClr val="ED7D31"/>
                </a:solidFill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¿Qué tipo de reflexiones nos deja el cuento?</a:t>
            </a:r>
            <a:endParaRPr lang="es-CO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798D86-FF8A-E2B0-F968-E1FF5E38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sz="2800" dirty="0">
                <a:ea typeface="Trebuchet MS" panose="020B0703020202090204" pitchFamily="34" charset="0"/>
                <a:cs typeface="Trebuchet MS" panose="020B0703020202090204" pitchFamily="34" charset="0"/>
              </a:rPr>
              <a:t>Improntas de los ADP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061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02C6936D-0874-4C98-8A36-F905AC76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9" y="722376"/>
            <a:ext cx="7516500" cy="572700"/>
          </a:xfrm>
        </p:spPr>
        <p:txBody>
          <a:bodyPr/>
          <a:lstStyle/>
          <a:p>
            <a:pPr algn="l"/>
            <a:r>
              <a:rPr lang="es-ES" altLang="es-CO" b="1" dirty="0">
                <a:solidFill>
                  <a:srgbClr val="4196B8"/>
                </a:solidFill>
                <a:cs typeface="Arial" panose="020B0604020202020204" pitchFamily="34" charset="0"/>
              </a:rPr>
              <a:t>¿Que son los ADP?</a:t>
            </a:r>
            <a:br>
              <a:rPr lang="es-ES" altLang="es-CO" b="1" dirty="0">
                <a:solidFill>
                  <a:srgbClr val="4196B8"/>
                </a:solidFill>
                <a:cs typeface="Arial" panose="020B0604020202020204" pitchFamily="34" charset="0"/>
              </a:rPr>
            </a:br>
            <a:br>
              <a:rPr lang="es-ES" altLang="es-CO" sz="2800" dirty="0">
                <a:solidFill>
                  <a:srgbClr val="4196B8"/>
                </a:solidFill>
                <a:cs typeface="Arial" panose="020B0604020202020204" pitchFamily="34" charset="0"/>
              </a:rPr>
            </a:br>
            <a:endParaRPr lang="es-ES" altLang="es-CO" sz="1400" dirty="0">
              <a:solidFill>
                <a:srgbClr val="4196B8"/>
              </a:solidFill>
              <a:cs typeface="Arial" panose="020B0604020202020204" pitchFamily="34" charset="0"/>
            </a:endParaRPr>
          </a:p>
        </p:txBody>
      </p:sp>
      <p:pic>
        <p:nvPicPr>
          <p:cNvPr id="17411" name="Imagen 2">
            <a:extLst>
              <a:ext uri="{FF2B5EF4-FFF2-40B4-BE49-F238E27FC236}">
                <a16:creationId xmlns:a16="http://schemas.microsoft.com/office/drawing/2014/main" id="{9C55489F-3112-AF17-F05A-633FEC22F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7" r="5358"/>
          <a:stretch>
            <a:fillRect/>
          </a:stretch>
        </p:blipFill>
        <p:spPr bwMode="auto">
          <a:xfrm>
            <a:off x="5054140" y="1099239"/>
            <a:ext cx="3499658" cy="34678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12BCDC-BB25-571B-2B91-083EA1215FD7}"/>
              </a:ext>
            </a:extLst>
          </p:cNvPr>
          <p:cNvSpPr txBox="1"/>
          <p:nvPr/>
        </p:nvSpPr>
        <p:spPr>
          <a:xfrm>
            <a:off x="1018309" y="1606316"/>
            <a:ext cx="38554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CO" sz="1400" b="0" dirty="0">
                <a:solidFill>
                  <a:srgbClr val="000000"/>
                </a:solidFill>
                <a:latin typeface="Montserrat" pitchFamily="2" charset="77"/>
                <a:cs typeface="Arial" panose="020B0604020202020204" pitchFamily="34" charset="0"/>
              </a:rPr>
              <a:t>Se entienden por ADP, una serie de interacciones y expresiones observables que viven los niños y las niñas menores de 6 años, y que se construyen y potencian a través del relacionamiento con diversas personas y la vivencia de experiencias intencionadas y </a:t>
            </a:r>
            <a:br>
              <a:rPr lang="es-MX" altLang="es-CO" sz="1400" b="0" dirty="0">
                <a:solidFill>
                  <a:srgbClr val="000000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s-MX" altLang="es-CO" sz="1400" b="0" dirty="0">
                <a:solidFill>
                  <a:srgbClr val="000000"/>
                </a:solidFill>
                <a:latin typeface="Montserrat" pitchFamily="2" charset="77"/>
                <a:cs typeface="Arial" panose="020B0604020202020204" pitchFamily="34" charset="0"/>
              </a:rPr>
              <a:t>significativas en las cotidianidades y entornos de participación propios de la primera infancia.</a:t>
            </a:r>
            <a:endParaRPr lang="es-CO" dirty="0">
              <a:latin typeface="Montserrat" pitchFamily="2" charset="77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9925465-E71B-7AE8-9BA6-1C453A20A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409" y="722376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70B1169E-DD1A-E65B-8954-317CD6B22B8C}"/>
              </a:ext>
            </a:extLst>
          </p:cNvPr>
          <p:cNvSpPr txBox="1">
            <a:spLocks/>
          </p:cNvSpPr>
          <p:nvPr/>
        </p:nvSpPr>
        <p:spPr bwMode="auto">
          <a:xfrm>
            <a:off x="999808" y="240268"/>
            <a:ext cx="5711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 b="1" dirty="0">
                <a:solidFill>
                  <a:srgbClr val="ED7D31"/>
                </a:solidFill>
                <a:latin typeface="Montserrat" pitchFamily="2" charset="77"/>
                <a:cs typeface="Arial" panose="020B0604020202020204" pitchFamily="34" charset="0"/>
              </a:rPr>
              <a:t>Estructuración final de los ADP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CFF5199-5C85-49DE-E46A-B198E6C1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63966"/>
              </p:ext>
            </p:extLst>
          </p:nvPr>
        </p:nvGraphicFramePr>
        <p:xfrm>
          <a:off x="853195" y="1151805"/>
          <a:ext cx="7941671" cy="3129546"/>
        </p:xfrm>
        <a:graphic>
          <a:graphicData uri="http://schemas.openxmlformats.org/drawingml/2006/table">
            <a:tbl>
              <a:tblPr firstRow="1" bandRow="1">
                <a:tableStyleId>{3ED202C7-3276-4A4A-B636-B70A5F13C7A3}</a:tableStyleId>
              </a:tblPr>
              <a:tblGrid>
                <a:gridCol w="1134525">
                  <a:extLst>
                    <a:ext uri="{9D8B030D-6E8A-4147-A177-3AD203B41FA5}">
                      <a16:colId xmlns:a16="http://schemas.microsoft.com/office/drawing/2014/main" val="494381954"/>
                    </a:ext>
                  </a:extLst>
                </a:gridCol>
                <a:gridCol w="1259247">
                  <a:extLst>
                    <a:ext uri="{9D8B030D-6E8A-4147-A177-3AD203B41FA5}">
                      <a16:colId xmlns:a16="http://schemas.microsoft.com/office/drawing/2014/main" val="3022959091"/>
                    </a:ext>
                  </a:extLst>
                </a:gridCol>
                <a:gridCol w="1169007">
                  <a:extLst>
                    <a:ext uri="{9D8B030D-6E8A-4147-A177-3AD203B41FA5}">
                      <a16:colId xmlns:a16="http://schemas.microsoft.com/office/drawing/2014/main" val="871165564"/>
                    </a:ext>
                  </a:extLst>
                </a:gridCol>
                <a:gridCol w="1235332">
                  <a:extLst>
                    <a:ext uri="{9D8B030D-6E8A-4147-A177-3AD203B41FA5}">
                      <a16:colId xmlns:a16="http://schemas.microsoft.com/office/drawing/2014/main" val="1964604790"/>
                    </a:ext>
                  </a:extLst>
                </a:gridCol>
                <a:gridCol w="1285077">
                  <a:extLst>
                    <a:ext uri="{9D8B030D-6E8A-4147-A177-3AD203B41FA5}">
                      <a16:colId xmlns:a16="http://schemas.microsoft.com/office/drawing/2014/main" val="748488600"/>
                    </a:ext>
                  </a:extLst>
                </a:gridCol>
                <a:gridCol w="1210090">
                  <a:extLst>
                    <a:ext uri="{9D8B030D-6E8A-4147-A177-3AD203B41FA5}">
                      <a16:colId xmlns:a16="http://schemas.microsoft.com/office/drawing/2014/main" val="2276978273"/>
                    </a:ext>
                  </a:extLst>
                </a:gridCol>
                <a:gridCol w="648393">
                  <a:extLst>
                    <a:ext uri="{9D8B030D-6E8A-4147-A177-3AD203B41FA5}">
                      <a16:colId xmlns:a16="http://schemas.microsoft.com/office/drawing/2014/main" val="265383146"/>
                    </a:ext>
                  </a:extLst>
                </a:gridCol>
              </a:tblGrid>
              <a:tr h="394266">
                <a:tc gridSpan="7"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APRENDIZAJES Y DESARROLLOS PRIORIZADOS - ADP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6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55376"/>
                  </a:ext>
                </a:extLst>
              </a:tr>
              <a:tr h="914104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Nivel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4196B8"/>
                          </a:solidFill>
                          <a:latin typeface="Montserrat" pitchFamily="2" charset="77"/>
                        </a:rPr>
                        <a:t>ADP-Apropiación y construcción de normas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4196B8"/>
                          </a:solidFill>
                          <a:latin typeface="Montserrat" pitchFamily="2" charset="77"/>
                        </a:rPr>
                        <a:t>ADP-Autonomía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4196B8"/>
                          </a:solidFill>
                          <a:latin typeface="Montserrat" pitchFamily="2" charset="77"/>
                        </a:rPr>
                        <a:t>ADP-Experimentación y pensamiento lógico matemático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4196B8"/>
                          </a:solidFill>
                          <a:latin typeface="Montserrat" pitchFamily="2" charset="77"/>
                        </a:rPr>
                        <a:t>ADP –Desarrollo del lenguaje y experiencias comunicativas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4196B8"/>
                          </a:solidFill>
                          <a:latin typeface="Montserrat" pitchFamily="2" charset="77"/>
                        </a:rPr>
                        <a:t>ADP -Corporalidad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8242652"/>
                  </a:ext>
                </a:extLst>
              </a:tr>
              <a:tr h="4095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Prejardín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7123035"/>
                  </a:ext>
                </a:extLst>
              </a:tr>
              <a:tr h="4095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Jardín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2153361"/>
                  </a:ext>
                </a:extLst>
              </a:tr>
              <a:tr h="4095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Transición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Montserrat" pitchFamily="2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566744"/>
                  </a:ext>
                </a:extLst>
              </a:tr>
              <a:tr h="4095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942092"/>
                          </a:solidFill>
                          <a:latin typeface="Montserrat" pitchFamily="2" charset="77"/>
                        </a:rPr>
                        <a:t>133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3488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89EFD16F-4DB6-5E59-9D8A-7661559D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50" y="377186"/>
            <a:ext cx="7516500" cy="572700"/>
          </a:xfrm>
        </p:spPr>
        <p:txBody>
          <a:bodyPr/>
          <a:lstStyle/>
          <a:p>
            <a:r>
              <a:rPr lang="es-MX" altLang="es-CO" b="1" dirty="0">
                <a:solidFill>
                  <a:srgbClr val="4196B8"/>
                </a:solidFill>
                <a:ea typeface="Trebuchet MS" panose="020B0703020202090204" pitchFamily="34" charset="0"/>
                <a:cs typeface="Trebuchet MS" panose="020B0703020202090204" pitchFamily="34" charset="0"/>
              </a:rPr>
              <a:t>Qué encontrarán en la Guía de uso</a:t>
            </a:r>
            <a:endParaRPr lang="es-CO" altLang="es-CO" b="1" dirty="0">
              <a:solidFill>
                <a:srgbClr val="4196B8"/>
              </a:solidFill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pic>
        <p:nvPicPr>
          <p:cNvPr id="19459" name="object 17">
            <a:extLst>
              <a:ext uri="{FF2B5EF4-FFF2-40B4-BE49-F238E27FC236}">
                <a16:creationId xmlns:a16="http://schemas.microsoft.com/office/drawing/2014/main" id="{4EE4923F-F75C-F72D-2A4E-9D41EEEE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137"/>
            <a:ext cx="4353582" cy="29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0AE8BA-C838-D16E-ADF1-305DF84B6336}"/>
              </a:ext>
            </a:extLst>
          </p:cNvPr>
          <p:cNvSpPr txBox="1">
            <a:spLocks/>
          </p:cNvSpPr>
          <p:nvPr/>
        </p:nvSpPr>
        <p:spPr>
          <a:xfrm>
            <a:off x="4481598" y="1279088"/>
            <a:ext cx="4082415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hangingPunct="1">
              <a:defRPr sz="2400" b="1" i="0">
                <a:solidFill>
                  <a:srgbClr val="D6236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Origen de los ADP.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Reflexiones sobre la importancia del desarrollo infantil.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Conexiones entre los Aprendizajes y Desarrollos Priorizados –ADP y las propias construcciones de las IED alrededor de qué potenciar en el desarrollo infantil.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Ideas e inspiraciones para pensar los Aprendizajes y Desarrollos Priorizados –ADP desde diversos frentes del proceso pedagógico.</a:t>
            </a:r>
            <a:b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</a:br>
            <a:r>
              <a:rPr lang="es-MX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  <a:endParaRPr lang="es-CO" sz="1600" b="0" kern="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6;p1">
            <a:extLst>
              <a:ext uri="{FF2B5EF4-FFF2-40B4-BE49-F238E27FC236}">
                <a16:creationId xmlns:a16="http://schemas.microsoft.com/office/drawing/2014/main" id="{F35ECC5A-872F-2B0C-0DA2-5928B8D40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04156"/>
            <a:ext cx="7704000" cy="112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dirty="0">
                <a:solidFill>
                  <a:schemeClr val="lt1"/>
                </a:solidFill>
                <a:latin typeface="Montserrat"/>
                <a:sym typeface="Montserrat"/>
              </a:rPr>
              <a:t>Gracias</a:t>
            </a:r>
            <a:endParaRPr lang="es-ES" sz="5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5604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Doodle Minitheme by Slidesgo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D7B5C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SED_2025" id="{73A75387-8EA7-9649-8002-FD0A79BAFC39}" vid="{53DDD02E-BF18-3041-B626-F863716698A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2ab03-a390-4c14-ae05-e0dfc154cc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46969F190CF45841185CF2DACF533" ma:contentTypeVersion="17" ma:contentTypeDescription="Create a new document." ma:contentTypeScope="" ma:versionID="c453e174a74179d6164faca9a41eecdc">
  <xsd:schema xmlns:xsd="http://www.w3.org/2001/XMLSchema" xmlns:xs="http://www.w3.org/2001/XMLSchema" xmlns:p="http://schemas.microsoft.com/office/2006/metadata/properties" xmlns:ns3="5ec2ab03-a390-4c14-ae05-e0dfc154cc41" xmlns:ns4="96fe907a-994a-4cd1-a8a0-39cfc0be7f64" targetNamespace="http://schemas.microsoft.com/office/2006/metadata/properties" ma:root="true" ma:fieldsID="00b289385f227fe657ad96716d7d8d7b" ns3:_="" ns4:_="">
    <xsd:import namespace="5ec2ab03-a390-4c14-ae05-e0dfc154cc41"/>
    <xsd:import namespace="96fe907a-994a-4cd1-a8a0-39cfc0be7f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2ab03-a390-4c14-ae05-e0dfc154c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e907a-994a-4cd1-a8a0-39cfc0be7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3C551-7FC4-49BC-86D9-CB59F77DB2D1}">
  <ds:schemaRefs>
    <ds:schemaRef ds:uri="5ec2ab03-a390-4c14-ae05-e0dfc154cc41"/>
    <ds:schemaRef ds:uri="96fe907a-994a-4cd1-a8a0-39cfc0be7f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6B269E-5A64-41CA-BFDD-65F7E38E023F}">
  <ds:schemaRefs>
    <ds:schemaRef ds:uri="5ec2ab03-a390-4c14-ae05-e0dfc154cc41"/>
    <ds:schemaRef ds:uri="96fe907a-994a-4cd1-a8a0-39cfc0be7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EEC02F-AD4C-452C-AC09-98CABAFA8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389</Words>
  <Application>Microsoft Macintosh PowerPoint</Application>
  <PresentationFormat>Presentación en pantalla (16:9)</PresentationFormat>
  <Paragraphs>57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Montserrat</vt:lpstr>
      <vt:lpstr>Modern Doodle Minitheme by Slidesgo</vt:lpstr>
      <vt:lpstr>Diseño personalizado</vt:lpstr>
      <vt:lpstr>Presentación de PowerPoint</vt:lpstr>
      <vt:lpstr>Presentación de PowerPoint</vt:lpstr>
      <vt:lpstr>Presentación de PowerPoint</vt:lpstr>
      <vt:lpstr>Improntas de los ADP</vt:lpstr>
      <vt:lpstr>¿Que son los ADP?  </vt:lpstr>
      <vt:lpstr>Presentación de PowerPoint</vt:lpstr>
      <vt:lpstr>Qué encontrarán en la Guía de uso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Acevedo</dc:creator>
  <cp:lastModifiedBy>Laura Juliana Isaacs Marroquin</cp:lastModifiedBy>
  <cp:revision>69</cp:revision>
  <dcterms:modified xsi:type="dcterms:W3CDTF">2026-02-25T16:32:03Z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0x0101002E246969F190CF45841185CF2DACF533</vt:lpwstr>
  </property>
</Properties>
</file>