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31"/>
  </p:notesMasterIdLst>
  <p:sldIdLst>
    <p:sldId id="2147376242" r:id="rId5"/>
    <p:sldId id="2147376300" r:id="rId6"/>
    <p:sldId id="2147376235" r:id="rId7"/>
    <p:sldId id="2508" r:id="rId8"/>
    <p:sldId id="2147376370" r:id="rId9"/>
    <p:sldId id="3334" r:id="rId10"/>
    <p:sldId id="3313" r:id="rId11"/>
    <p:sldId id="2147376264" r:id="rId12"/>
    <p:sldId id="2147376369" r:id="rId13"/>
    <p:sldId id="3425" r:id="rId14"/>
    <p:sldId id="1037" r:id="rId15"/>
    <p:sldId id="260" r:id="rId16"/>
    <p:sldId id="2147376367" r:id="rId17"/>
    <p:sldId id="2147376368" r:id="rId18"/>
    <p:sldId id="268" r:id="rId19"/>
    <p:sldId id="3321" r:id="rId20"/>
    <p:sldId id="2147376363" r:id="rId21"/>
    <p:sldId id="2147376357" r:id="rId22"/>
    <p:sldId id="2147376358" r:id="rId23"/>
    <p:sldId id="3933" r:id="rId24"/>
    <p:sldId id="270" r:id="rId25"/>
    <p:sldId id="2147376360" r:id="rId26"/>
    <p:sldId id="272" r:id="rId27"/>
    <p:sldId id="274" r:id="rId28"/>
    <p:sldId id="275" r:id="rId29"/>
    <p:sldId id="2147376255" r:id="rId30"/>
  </p:sldIdLst>
  <p:sldSz cx="9144000" cy="5143500" type="screen16x9"/>
  <p:notesSz cx="6858000" cy="9144000"/>
  <p:embeddedFontLst>
    <p:embeddedFont>
      <p:font typeface="Lato Light" panose="020F0502020204030203" pitchFamily="34" charset="0"/>
      <p:regular r:id="rId32"/>
      <p:italic r:id="rId33"/>
    </p:embeddedFont>
    <p:embeddedFont>
      <p:font typeface="Montserrat" panose="00000500000000000000" pitchFamily="2" charset="0"/>
      <p:regular r:id="rId34"/>
      <p:bold r:id="rId35"/>
      <p:italic r:id="rId36"/>
      <p:boldItalic r:id="rId37"/>
    </p:embeddedFont>
    <p:embeddedFont>
      <p:font typeface="Montserrat Bold" panose="020B0604020202020204" charset="0"/>
      <p:bold r:id="rId38"/>
      <p:italic r:id="rId39"/>
      <p:boldItalic r:id="rId40"/>
    </p:embeddedFont>
    <p:embeddedFont>
      <p:font typeface="Source Sans Pro Semibold" panose="020B0603030403020204" pitchFamily="34"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9" roundtripDataSignature="AMtx7mjN18ga2/7O+t85NB1byuj26WU/n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27B0B1F-0F03-E8AE-EAE2-A770260407DA}" name="SEIDY CATALINA AYALA GUIO" initials="SG" userId="S::sayalag@educacionbogota.gov.co::7f75ab74-2806-4ad0-bf3a-ffad0a21aff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A720"/>
    <a:srgbClr val="4196B8"/>
    <a:srgbClr val="ED7D31"/>
    <a:srgbClr val="942092"/>
    <a:srgbClr val="00AF73"/>
    <a:srgbClr val="29CFD3"/>
    <a:srgbClr val="C00000"/>
    <a:srgbClr val="0650C6"/>
    <a:srgbClr val="C81F54"/>
    <a:srgbClr val="FFF1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ED202C7-3276-4A4A-B636-B70A5F13C7A3}">
  <a:tblStyle styleId="{3ED202C7-3276-4A4A-B636-B70A5F13C7A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2DE63D5-997A-4646-A377-4702673A728D}" styleName="Estilo claro 2 - Acento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Estilo medio 1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A111915-BE36-4E01-A7E5-04B1672EAD32}" styleName="Estilo claro 2 - Acento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58"/>
  </p:normalViewPr>
  <p:slideViewPr>
    <p:cSldViewPr snapToGrid="0">
      <p:cViewPr varScale="1">
        <p:scale>
          <a:sx n="90" d="100"/>
          <a:sy n="90" d="100"/>
        </p:scale>
        <p:origin x="816"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8.fntdata"/><Relationship Id="rId21" Type="http://schemas.openxmlformats.org/officeDocument/2006/relationships/slide" Target="slides/slide17.xml"/><Relationship Id="rId34" Type="http://schemas.openxmlformats.org/officeDocument/2006/relationships/font" Target="fonts/font3.fntdata"/><Relationship Id="rId42" Type="http://schemas.openxmlformats.org/officeDocument/2006/relationships/font" Target="fonts/font11.fntdata"/><Relationship Id="rId89" Type="http://customschemas.google.com/relationships/presentationmetadata" Target="metadata"/><Relationship Id="rId7" Type="http://schemas.openxmlformats.org/officeDocument/2006/relationships/slide" Target="slides/slide3.xml"/><Relationship Id="rId92"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5.fntdata"/><Relationship Id="rId90"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4" Type="http://schemas.openxmlformats.org/officeDocument/2006/relationships/font" Target="fonts/font13.fntdata"/><Relationship Id="rId9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4.fntdata"/><Relationship Id="rId43" Type="http://schemas.openxmlformats.org/officeDocument/2006/relationships/font" Target="fonts/font12.fntdata"/><Relationship Id="rId8" Type="http://schemas.openxmlformats.org/officeDocument/2006/relationships/slide" Target="slides/slide4.xml"/><Relationship Id="rId93"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2.fntdata"/><Relationship Id="rId38" Type="http://schemas.openxmlformats.org/officeDocument/2006/relationships/font" Target="fonts/font7.fntdata"/><Relationship Id="rId20" Type="http://schemas.openxmlformats.org/officeDocument/2006/relationships/slide" Target="slides/slide16.xml"/><Relationship Id="rId41" Type="http://schemas.openxmlformats.org/officeDocument/2006/relationships/font" Target="fonts/font10.fntdata"/><Relationship Id="rId9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s-CO"/>
          </a:p>
        </p:txBody>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a:extLst>
            <a:ext uri="{FF2B5EF4-FFF2-40B4-BE49-F238E27FC236}">
              <a16:creationId xmlns:a16="http://schemas.microsoft.com/office/drawing/2014/main" id="{C7AC2560-677E-50E0-916E-8E43CE8631F9}"/>
            </a:ext>
          </a:extLst>
        </p:cNvPr>
        <p:cNvGrpSpPr/>
        <p:nvPr/>
      </p:nvGrpSpPr>
      <p:grpSpPr>
        <a:xfrm>
          <a:off x="0" y="0"/>
          <a:ext cx="0" cy="0"/>
          <a:chOff x="0" y="0"/>
          <a:chExt cx="0" cy="0"/>
        </a:xfrm>
      </p:grpSpPr>
      <p:sp>
        <p:nvSpPr>
          <p:cNvPr id="685" name="Google Shape;685;g2d312d81aa6_2_18:notes">
            <a:extLst>
              <a:ext uri="{FF2B5EF4-FFF2-40B4-BE49-F238E27FC236}">
                <a16:creationId xmlns:a16="http://schemas.microsoft.com/office/drawing/2014/main" id="{BB892D45-6CCB-09B0-B311-07D8E607EEFA}"/>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686" name="Google Shape;686;g2d312d81aa6_2_18:notes">
            <a:extLst>
              <a:ext uri="{FF2B5EF4-FFF2-40B4-BE49-F238E27FC236}">
                <a16:creationId xmlns:a16="http://schemas.microsoft.com/office/drawing/2014/main" id="{B4D93DC6-115E-548A-3837-F2781218809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s-CO"/>
          </a:p>
        </p:txBody>
      </p:sp>
    </p:spTree>
    <p:extLst>
      <p:ext uri="{BB962C8B-B14F-4D97-AF65-F5344CB8AC3E}">
        <p14:creationId xmlns:p14="http://schemas.microsoft.com/office/powerpoint/2010/main" val="1112512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a:extLst>
            <a:ext uri="{FF2B5EF4-FFF2-40B4-BE49-F238E27FC236}">
              <a16:creationId xmlns:a16="http://schemas.microsoft.com/office/drawing/2014/main" id="{41FBBF8D-5785-8E70-8CF4-A8074EB85B8A}"/>
            </a:ext>
          </a:extLst>
        </p:cNvPr>
        <p:cNvGrpSpPr/>
        <p:nvPr/>
      </p:nvGrpSpPr>
      <p:grpSpPr>
        <a:xfrm>
          <a:off x="0" y="0"/>
          <a:ext cx="0" cy="0"/>
          <a:chOff x="0" y="0"/>
          <a:chExt cx="0" cy="0"/>
        </a:xfrm>
      </p:grpSpPr>
      <p:sp>
        <p:nvSpPr>
          <p:cNvPr id="685" name="Google Shape;685;g2d312d81aa6_2_18:notes">
            <a:extLst>
              <a:ext uri="{FF2B5EF4-FFF2-40B4-BE49-F238E27FC236}">
                <a16:creationId xmlns:a16="http://schemas.microsoft.com/office/drawing/2014/main" id="{EBC79C4F-321B-B005-9B61-0467045A1143}"/>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86" name="Google Shape;686;g2d312d81aa6_2_18:notes">
            <a:extLst>
              <a:ext uri="{FF2B5EF4-FFF2-40B4-BE49-F238E27FC236}">
                <a16:creationId xmlns:a16="http://schemas.microsoft.com/office/drawing/2014/main" id="{E656024B-26B4-DB16-9C35-7D35525ECA2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s-CO"/>
          </a:p>
        </p:txBody>
      </p:sp>
    </p:spTree>
    <p:extLst>
      <p:ext uri="{BB962C8B-B14F-4D97-AF65-F5344CB8AC3E}">
        <p14:creationId xmlns:p14="http://schemas.microsoft.com/office/powerpoint/2010/main" val="22299795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90937-8D94-3F68-ABD4-19E8620D3AEF}"/>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0C034F3C-A100-4314-A821-08D1652FC0D2}"/>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EA31EC38-050F-57BE-F2A9-D198D8D3DC15}"/>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E4BE9508-1B10-6640-48F5-FDC03950B32C}"/>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4CB13296-B210-F6AC-4B78-8284DEA7FE1A}"/>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5D53982A-AA7B-EEC3-A6D0-8834B8410C1C}"/>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A3122F0D-6C7F-7E9C-3CE2-9292C941C16E}"/>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455412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7F6269-4F94-2C62-22E7-1C1452DBA195}"/>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57CF800C-F794-3B1B-8C40-91EB289988D4}"/>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C97F0A3E-DDB5-33B4-0FAE-C1808AB8299E}"/>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248D6475-86DF-2D12-0690-43E6F4B0F54E}"/>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01FBBE86-B6F8-AD0E-2571-AF316A9A6A1C}"/>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33C6614C-5389-B427-D0DF-2D43E481B661}"/>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E5E8A8C4-A5EC-2641-8A20-8E948E09DD39}"/>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95840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userDrawn="1">
  <p:cSld name="SECTION_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Shape 8"/>
        <p:cNvGrpSpPr/>
        <p:nvPr/>
      </p:nvGrpSpPr>
      <p:grpSpPr>
        <a:xfrm>
          <a:off x="0" y="0"/>
          <a:ext cx="0" cy="0"/>
          <a:chOff x="0" y="0"/>
          <a:chExt cx="0" cy="0"/>
        </a:xfrm>
      </p:grpSpPr>
      <p:pic>
        <p:nvPicPr>
          <p:cNvPr id="2" name="Gráfico 1">
            <a:extLst>
              <a:ext uri="{FF2B5EF4-FFF2-40B4-BE49-F238E27FC236}">
                <a16:creationId xmlns:a16="http://schemas.microsoft.com/office/drawing/2014/main" id="{7213EE4C-4206-9033-253A-F9960A9C74C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359721" y="-1341589"/>
            <a:ext cx="3431632" cy="3551821"/>
          </a:xfrm>
          <a:prstGeom prst="rect">
            <a:avLst/>
          </a:prstGeom>
        </p:spPr>
      </p:pic>
      <p:sp>
        <p:nvSpPr>
          <p:cNvPr id="3" name="Google Shape;10;p11">
            <a:extLst>
              <a:ext uri="{FF2B5EF4-FFF2-40B4-BE49-F238E27FC236}">
                <a16:creationId xmlns:a16="http://schemas.microsoft.com/office/drawing/2014/main" id="{C2AF606D-143A-8C26-5778-59F9D27A4808}"/>
              </a:ext>
            </a:extLst>
          </p:cNvPr>
          <p:cNvSpPr txBox="1">
            <a:spLocks noGrp="1"/>
          </p:cNvSpPr>
          <p:nvPr>
            <p:ph type="title"/>
          </p:nvPr>
        </p:nvSpPr>
        <p:spPr>
          <a:xfrm>
            <a:off x="731520" y="2646919"/>
            <a:ext cx="7704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2"/>
              </a:buClr>
              <a:buSzPts val="3000"/>
              <a:buNone/>
              <a:defRPr sz="3000">
                <a:solidFill>
                  <a:schemeClr val="bg1"/>
                </a:solidFill>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
        <p:nvSpPr>
          <p:cNvPr id="5" name="Marcador de texto 4">
            <a:extLst>
              <a:ext uri="{FF2B5EF4-FFF2-40B4-BE49-F238E27FC236}">
                <a16:creationId xmlns:a16="http://schemas.microsoft.com/office/drawing/2014/main" id="{C0CBF33C-0D70-95CB-7C46-2D42B6D6702A}"/>
              </a:ext>
            </a:extLst>
          </p:cNvPr>
          <p:cNvSpPr>
            <a:spLocks noGrp="1"/>
          </p:cNvSpPr>
          <p:nvPr>
            <p:ph type="body" sz="quarter" idx="10" hasCustomPrompt="1"/>
          </p:nvPr>
        </p:nvSpPr>
        <p:spPr>
          <a:xfrm>
            <a:off x="731838" y="3336925"/>
            <a:ext cx="7770812" cy="538163"/>
          </a:xfrm>
          <a:prstGeom prst="rect">
            <a:avLst/>
          </a:prstGeom>
        </p:spPr>
        <p:txBody>
          <a:bodyPr/>
          <a:lstStyle>
            <a:lvl1pPr algn="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MX"/>
              <a:t>Haga clic para modificar fecha</a:t>
            </a:r>
          </a:p>
        </p:txBody>
      </p:sp>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ne column text" preserve="1" userDrawn="1">
  <p:cSld name="1_One column text">
    <p:spTree>
      <p:nvGrpSpPr>
        <p:cNvPr id="1" name="Shape 32"/>
        <p:cNvGrpSpPr/>
        <p:nvPr/>
      </p:nvGrpSpPr>
      <p:grpSpPr>
        <a:xfrm>
          <a:off x="0" y="0"/>
          <a:ext cx="0" cy="0"/>
          <a:chOff x="0" y="0"/>
          <a:chExt cx="0" cy="0"/>
        </a:xfrm>
      </p:grpSpPr>
      <p:sp>
        <p:nvSpPr>
          <p:cNvPr id="33" name="Google Shape;33;p16"/>
          <p:cNvSpPr txBox="1">
            <a:spLocks noGrp="1"/>
          </p:cNvSpPr>
          <p:nvPr>
            <p:ph type="title"/>
          </p:nvPr>
        </p:nvSpPr>
        <p:spPr>
          <a:xfrm>
            <a:off x="731520" y="448056"/>
            <a:ext cx="75165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sz="2400">
                <a:solidFill>
                  <a:srgbClr val="F7A720"/>
                </a:solidFill>
                <a:latin typeface="Montserrat" pitchFamily="2" charset="77"/>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
        <p:nvSpPr>
          <p:cNvPr id="34" name="Google Shape;34;p16"/>
          <p:cNvSpPr txBox="1">
            <a:spLocks noGrp="1"/>
          </p:cNvSpPr>
          <p:nvPr>
            <p:ph type="body" idx="1"/>
          </p:nvPr>
        </p:nvSpPr>
        <p:spPr>
          <a:xfrm>
            <a:off x="4310993" y="1707326"/>
            <a:ext cx="4015200" cy="2151900"/>
          </a:xfrm>
          <a:prstGeom prst="rect">
            <a:avLst/>
          </a:prstGeom>
          <a:noFill/>
          <a:ln>
            <a:noFill/>
          </a:ln>
        </p:spPr>
        <p:txBody>
          <a:bodyPr spcFirstLastPara="1" wrap="square" lIns="91425" tIns="91425" rIns="91425" bIns="91425" anchor="t" anchorCtr="0">
            <a:noAutofit/>
          </a:bodyPr>
          <a:lstStyle>
            <a:lvl1pPr marL="457200" lvl="0" indent="-317500" algn="l">
              <a:lnSpc>
                <a:spcPct val="100000"/>
              </a:lnSpc>
              <a:spcBef>
                <a:spcPts val="0"/>
              </a:spcBef>
              <a:spcAft>
                <a:spcPts val="0"/>
              </a:spcAft>
              <a:buSzPts val="1400"/>
              <a:buChar char="●"/>
              <a:defRPr sz="1400"/>
            </a:lvl1pPr>
            <a:lvl2pPr marL="914400" lvl="1" indent="-330200" algn="l">
              <a:lnSpc>
                <a:spcPct val="115000"/>
              </a:lnSpc>
              <a:spcBef>
                <a:spcPts val="0"/>
              </a:spcBef>
              <a:spcAft>
                <a:spcPts val="0"/>
              </a:spcAft>
              <a:buSzPts val="16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292100" algn="l">
              <a:lnSpc>
                <a:spcPct val="115000"/>
              </a:lnSpc>
              <a:spcBef>
                <a:spcPts val="0"/>
              </a:spcBef>
              <a:spcAft>
                <a:spcPts val="0"/>
              </a:spcAft>
              <a:buSzPts val="1000"/>
              <a:buChar char="○"/>
              <a:defRPr/>
            </a:lvl8pPr>
            <a:lvl9pPr marL="4114800" lvl="8" indent="-285750" algn="l">
              <a:lnSpc>
                <a:spcPct val="115000"/>
              </a:lnSpc>
              <a:spcBef>
                <a:spcPts val="0"/>
              </a:spcBef>
              <a:spcAft>
                <a:spcPts val="0"/>
              </a:spcAft>
              <a:buSzPts val="900"/>
              <a:buChar char="■"/>
              <a:defRPr/>
            </a:lvl9pPr>
          </a:lstStyle>
          <a:p>
            <a:endParaRPr/>
          </a:p>
        </p:txBody>
      </p:sp>
      <p:sp>
        <p:nvSpPr>
          <p:cNvPr id="2" name="Rectángulo 1">
            <a:extLst>
              <a:ext uri="{FF2B5EF4-FFF2-40B4-BE49-F238E27FC236}">
                <a16:creationId xmlns:a16="http://schemas.microsoft.com/office/drawing/2014/main" id="{BB3EAA80-21AF-F156-7547-3FD77F0BEAFA}"/>
              </a:ext>
            </a:extLst>
          </p:cNvPr>
          <p:cNvSpPr/>
          <p:nvPr userDrawn="1"/>
        </p:nvSpPr>
        <p:spPr>
          <a:xfrm>
            <a:off x="-10239" y="4793220"/>
            <a:ext cx="9156172" cy="353179"/>
          </a:xfrm>
          <a:prstGeom prst="rect">
            <a:avLst/>
          </a:prstGeom>
          <a:solidFill>
            <a:srgbClr val="F7A7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Marcador de texto 5">
            <a:extLst>
              <a:ext uri="{FF2B5EF4-FFF2-40B4-BE49-F238E27FC236}">
                <a16:creationId xmlns:a16="http://schemas.microsoft.com/office/drawing/2014/main" id="{3B4212BD-E053-658E-B0D2-30EB61AB59BB}"/>
              </a:ext>
            </a:extLst>
          </p:cNvPr>
          <p:cNvSpPr>
            <a:spLocks noGrp="1"/>
          </p:cNvSpPr>
          <p:nvPr>
            <p:ph type="body" sz="quarter" idx="10" hasCustomPrompt="1"/>
          </p:nvPr>
        </p:nvSpPr>
        <p:spPr>
          <a:xfrm>
            <a:off x="731520" y="1014791"/>
            <a:ext cx="5659535" cy="349250"/>
          </a:xfrm>
          <a:prstGeom prst="rect">
            <a:avLst/>
          </a:prstGeom>
        </p:spPr>
        <p:txBody>
          <a:bodyPr/>
          <a:lstStyle>
            <a:lvl1pPr>
              <a:defRPr b="0">
                <a:solidFill>
                  <a:schemeClr val="bg1">
                    <a:lumMod val="50000"/>
                  </a:schemeClr>
                </a:solidFill>
              </a:defRPr>
            </a:lvl1pPr>
          </a:lstStyle>
          <a:p>
            <a:pPr lvl="0"/>
            <a:r>
              <a:rPr lang="es-MX"/>
              <a:t>Haga clic para modificar subtítulo</a:t>
            </a:r>
            <a:endParaRPr lang="es-CO"/>
          </a:p>
        </p:txBody>
      </p:sp>
    </p:spTree>
    <p:extLst>
      <p:ext uri="{BB962C8B-B14F-4D97-AF65-F5344CB8AC3E}">
        <p14:creationId xmlns:p14="http://schemas.microsoft.com/office/powerpoint/2010/main" val="224410023"/>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Shape 8"/>
        <p:cNvGrpSpPr/>
        <p:nvPr/>
      </p:nvGrpSpPr>
      <p:grpSpPr>
        <a:xfrm>
          <a:off x="0" y="0"/>
          <a:ext cx="0" cy="0"/>
          <a:chOff x="0" y="0"/>
          <a:chExt cx="0" cy="0"/>
        </a:xfrm>
      </p:grpSpPr>
      <p:pic>
        <p:nvPicPr>
          <p:cNvPr id="2" name="Gráfico 1">
            <a:extLst>
              <a:ext uri="{FF2B5EF4-FFF2-40B4-BE49-F238E27FC236}">
                <a16:creationId xmlns:a16="http://schemas.microsoft.com/office/drawing/2014/main" id="{7213EE4C-4206-9033-253A-F9960A9C74C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359721" y="-1341589"/>
            <a:ext cx="3431632" cy="3551821"/>
          </a:xfrm>
          <a:prstGeom prst="rect">
            <a:avLst/>
          </a:prstGeom>
        </p:spPr>
      </p:pic>
      <p:sp>
        <p:nvSpPr>
          <p:cNvPr id="3" name="Google Shape;10;p11">
            <a:extLst>
              <a:ext uri="{FF2B5EF4-FFF2-40B4-BE49-F238E27FC236}">
                <a16:creationId xmlns:a16="http://schemas.microsoft.com/office/drawing/2014/main" id="{C2AF606D-143A-8C26-5778-59F9D27A4808}"/>
              </a:ext>
            </a:extLst>
          </p:cNvPr>
          <p:cNvSpPr txBox="1">
            <a:spLocks noGrp="1"/>
          </p:cNvSpPr>
          <p:nvPr>
            <p:ph type="title"/>
          </p:nvPr>
        </p:nvSpPr>
        <p:spPr>
          <a:xfrm>
            <a:off x="1346147" y="2646919"/>
            <a:ext cx="6451705"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2"/>
              </a:buClr>
              <a:buSzPts val="3000"/>
              <a:buNone/>
              <a:defRPr sz="3000">
                <a:solidFill>
                  <a:schemeClr val="bg1"/>
                </a:solidFill>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Tree>
    <p:extLst>
      <p:ext uri="{BB962C8B-B14F-4D97-AF65-F5344CB8AC3E}">
        <p14:creationId xmlns:p14="http://schemas.microsoft.com/office/powerpoint/2010/main" val="3242524874"/>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preserve="1" userDrawn="1">
  <p:cSld name="1_One column text">
    <p:spTree>
      <p:nvGrpSpPr>
        <p:cNvPr id="1" name="Shape 32"/>
        <p:cNvGrpSpPr/>
        <p:nvPr/>
      </p:nvGrpSpPr>
      <p:grpSpPr>
        <a:xfrm>
          <a:off x="0" y="0"/>
          <a:ext cx="0" cy="0"/>
          <a:chOff x="0" y="0"/>
          <a:chExt cx="0" cy="0"/>
        </a:xfrm>
      </p:grpSpPr>
      <p:sp>
        <p:nvSpPr>
          <p:cNvPr id="33" name="Google Shape;33;p16"/>
          <p:cNvSpPr txBox="1">
            <a:spLocks noGrp="1"/>
          </p:cNvSpPr>
          <p:nvPr>
            <p:ph type="title"/>
          </p:nvPr>
        </p:nvSpPr>
        <p:spPr>
          <a:xfrm>
            <a:off x="731520" y="448056"/>
            <a:ext cx="75165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sz="2400">
                <a:solidFill>
                  <a:srgbClr val="C00000"/>
                </a:solidFill>
                <a:latin typeface="Montserrat" pitchFamily="2" charset="77"/>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
        <p:nvSpPr>
          <p:cNvPr id="34" name="Google Shape;34;p16"/>
          <p:cNvSpPr txBox="1">
            <a:spLocks noGrp="1"/>
          </p:cNvSpPr>
          <p:nvPr>
            <p:ph type="body" idx="1"/>
          </p:nvPr>
        </p:nvSpPr>
        <p:spPr>
          <a:xfrm>
            <a:off x="4310993" y="1707326"/>
            <a:ext cx="4015200" cy="2151900"/>
          </a:xfrm>
          <a:prstGeom prst="rect">
            <a:avLst/>
          </a:prstGeom>
          <a:noFill/>
          <a:ln>
            <a:noFill/>
          </a:ln>
        </p:spPr>
        <p:txBody>
          <a:bodyPr spcFirstLastPara="1" wrap="square" lIns="91425" tIns="91425" rIns="91425" bIns="91425" anchor="t" anchorCtr="0">
            <a:noAutofit/>
          </a:bodyPr>
          <a:lstStyle>
            <a:lvl1pPr marL="457200" lvl="0" indent="-317500" algn="l">
              <a:lnSpc>
                <a:spcPct val="100000"/>
              </a:lnSpc>
              <a:spcBef>
                <a:spcPts val="0"/>
              </a:spcBef>
              <a:spcAft>
                <a:spcPts val="0"/>
              </a:spcAft>
              <a:buSzPts val="1400"/>
              <a:buChar char="●"/>
              <a:defRPr sz="1400"/>
            </a:lvl1pPr>
            <a:lvl2pPr marL="914400" lvl="1" indent="-330200" algn="l">
              <a:lnSpc>
                <a:spcPct val="115000"/>
              </a:lnSpc>
              <a:spcBef>
                <a:spcPts val="0"/>
              </a:spcBef>
              <a:spcAft>
                <a:spcPts val="0"/>
              </a:spcAft>
              <a:buSzPts val="16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292100" algn="l">
              <a:lnSpc>
                <a:spcPct val="115000"/>
              </a:lnSpc>
              <a:spcBef>
                <a:spcPts val="0"/>
              </a:spcBef>
              <a:spcAft>
                <a:spcPts val="0"/>
              </a:spcAft>
              <a:buSzPts val="1000"/>
              <a:buChar char="○"/>
              <a:defRPr/>
            </a:lvl8pPr>
            <a:lvl9pPr marL="4114800" lvl="8" indent="-285750" algn="l">
              <a:lnSpc>
                <a:spcPct val="115000"/>
              </a:lnSpc>
              <a:spcBef>
                <a:spcPts val="0"/>
              </a:spcBef>
              <a:spcAft>
                <a:spcPts val="0"/>
              </a:spcAft>
              <a:buSzPts val="900"/>
              <a:buChar char="■"/>
              <a:defRPr/>
            </a:lvl9pPr>
          </a:lstStyle>
          <a:p>
            <a:endParaRPr/>
          </a:p>
        </p:txBody>
      </p:sp>
      <p:sp>
        <p:nvSpPr>
          <p:cNvPr id="2" name="Rectángulo 1">
            <a:extLst>
              <a:ext uri="{FF2B5EF4-FFF2-40B4-BE49-F238E27FC236}">
                <a16:creationId xmlns:a16="http://schemas.microsoft.com/office/drawing/2014/main" id="{BB3EAA80-21AF-F156-7547-3FD77F0BEAFA}"/>
              </a:ext>
            </a:extLst>
          </p:cNvPr>
          <p:cNvSpPr/>
          <p:nvPr userDrawn="1"/>
        </p:nvSpPr>
        <p:spPr>
          <a:xfrm>
            <a:off x="-10239" y="4793220"/>
            <a:ext cx="9156172" cy="353179"/>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Marcador de texto 5">
            <a:extLst>
              <a:ext uri="{FF2B5EF4-FFF2-40B4-BE49-F238E27FC236}">
                <a16:creationId xmlns:a16="http://schemas.microsoft.com/office/drawing/2014/main" id="{7ED136E0-BDE8-A520-2399-58F401CAE2E5}"/>
              </a:ext>
            </a:extLst>
          </p:cNvPr>
          <p:cNvSpPr>
            <a:spLocks noGrp="1"/>
          </p:cNvSpPr>
          <p:nvPr>
            <p:ph type="body" sz="quarter" idx="10" hasCustomPrompt="1"/>
          </p:nvPr>
        </p:nvSpPr>
        <p:spPr>
          <a:xfrm>
            <a:off x="731520" y="1014791"/>
            <a:ext cx="5659535" cy="349250"/>
          </a:xfrm>
          <a:prstGeom prst="rect">
            <a:avLst/>
          </a:prstGeom>
        </p:spPr>
        <p:txBody>
          <a:bodyPr/>
          <a:lstStyle>
            <a:lvl1pPr>
              <a:defRPr b="0">
                <a:solidFill>
                  <a:schemeClr val="bg1">
                    <a:lumMod val="50000"/>
                  </a:schemeClr>
                </a:solidFill>
              </a:defRPr>
            </a:lvl1pPr>
          </a:lstStyle>
          <a:p>
            <a:pPr lvl="0"/>
            <a:r>
              <a:rPr lang="es-MX"/>
              <a:t>Haga clic para modificar subtítulo</a:t>
            </a:r>
            <a:endParaRPr lang="es-CO"/>
          </a:p>
        </p:txBody>
      </p:sp>
    </p:spTree>
    <p:extLst>
      <p:ext uri="{BB962C8B-B14F-4D97-AF65-F5344CB8AC3E}">
        <p14:creationId xmlns:p14="http://schemas.microsoft.com/office/powerpoint/2010/main" val="2622498581"/>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Shape 8"/>
        <p:cNvGrpSpPr/>
        <p:nvPr/>
      </p:nvGrpSpPr>
      <p:grpSpPr>
        <a:xfrm>
          <a:off x="0" y="0"/>
          <a:ext cx="0" cy="0"/>
          <a:chOff x="0" y="0"/>
          <a:chExt cx="0" cy="0"/>
        </a:xfrm>
      </p:grpSpPr>
      <p:pic>
        <p:nvPicPr>
          <p:cNvPr id="2" name="Gráfico 1">
            <a:extLst>
              <a:ext uri="{FF2B5EF4-FFF2-40B4-BE49-F238E27FC236}">
                <a16:creationId xmlns:a16="http://schemas.microsoft.com/office/drawing/2014/main" id="{7213EE4C-4206-9033-253A-F9960A9C74C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359721" y="-1341589"/>
            <a:ext cx="3431632" cy="3551821"/>
          </a:xfrm>
          <a:prstGeom prst="rect">
            <a:avLst/>
          </a:prstGeom>
        </p:spPr>
      </p:pic>
      <p:sp>
        <p:nvSpPr>
          <p:cNvPr id="3" name="Google Shape;10;p11">
            <a:extLst>
              <a:ext uri="{FF2B5EF4-FFF2-40B4-BE49-F238E27FC236}">
                <a16:creationId xmlns:a16="http://schemas.microsoft.com/office/drawing/2014/main" id="{C2AF606D-143A-8C26-5778-59F9D27A4808}"/>
              </a:ext>
            </a:extLst>
          </p:cNvPr>
          <p:cNvSpPr txBox="1">
            <a:spLocks noGrp="1"/>
          </p:cNvSpPr>
          <p:nvPr>
            <p:ph type="title"/>
          </p:nvPr>
        </p:nvSpPr>
        <p:spPr>
          <a:xfrm>
            <a:off x="1346147" y="2646919"/>
            <a:ext cx="6451705"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2"/>
              </a:buClr>
              <a:buSzPts val="3000"/>
              <a:buNone/>
              <a:defRPr sz="3000">
                <a:solidFill>
                  <a:schemeClr val="bg1"/>
                </a:solidFill>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Tree>
    <p:extLst>
      <p:ext uri="{BB962C8B-B14F-4D97-AF65-F5344CB8AC3E}">
        <p14:creationId xmlns:p14="http://schemas.microsoft.com/office/powerpoint/2010/main" val="2702868896"/>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preserve="1" userDrawn="1">
  <p:cSld name="1_One column text">
    <p:spTree>
      <p:nvGrpSpPr>
        <p:cNvPr id="1" name="Shape 32"/>
        <p:cNvGrpSpPr/>
        <p:nvPr/>
      </p:nvGrpSpPr>
      <p:grpSpPr>
        <a:xfrm>
          <a:off x="0" y="0"/>
          <a:ext cx="0" cy="0"/>
          <a:chOff x="0" y="0"/>
          <a:chExt cx="0" cy="0"/>
        </a:xfrm>
      </p:grpSpPr>
      <p:sp>
        <p:nvSpPr>
          <p:cNvPr id="33" name="Google Shape;33;p16"/>
          <p:cNvSpPr txBox="1">
            <a:spLocks noGrp="1"/>
          </p:cNvSpPr>
          <p:nvPr>
            <p:ph type="title"/>
          </p:nvPr>
        </p:nvSpPr>
        <p:spPr>
          <a:xfrm>
            <a:off x="731520" y="448056"/>
            <a:ext cx="75165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sz="2400">
                <a:solidFill>
                  <a:srgbClr val="29CFD3"/>
                </a:solidFill>
                <a:latin typeface="Montserrat" pitchFamily="2" charset="77"/>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
        <p:nvSpPr>
          <p:cNvPr id="34" name="Google Shape;34;p16"/>
          <p:cNvSpPr txBox="1">
            <a:spLocks noGrp="1"/>
          </p:cNvSpPr>
          <p:nvPr>
            <p:ph type="body" idx="1"/>
          </p:nvPr>
        </p:nvSpPr>
        <p:spPr>
          <a:xfrm>
            <a:off x="4310993" y="1707326"/>
            <a:ext cx="4015200" cy="2151900"/>
          </a:xfrm>
          <a:prstGeom prst="rect">
            <a:avLst/>
          </a:prstGeom>
          <a:noFill/>
          <a:ln>
            <a:noFill/>
          </a:ln>
        </p:spPr>
        <p:txBody>
          <a:bodyPr spcFirstLastPara="1" wrap="square" lIns="91425" tIns="91425" rIns="91425" bIns="91425" anchor="t" anchorCtr="0">
            <a:noAutofit/>
          </a:bodyPr>
          <a:lstStyle>
            <a:lvl1pPr marL="457200" lvl="0" indent="-317500" algn="l">
              <a:lnSpc>
                <a:spcPct val="100000"/>
              </a:lnSpc>
              <a:spcBef>
                <a:spcPts val="0"/>
              </a:spcBef>
              <a:spcAft>
                <a:spcPts val="0"/>
              </a:spcAft>
              <a:buSzPts val="1400"/>
              <a:buChar char="●"/>
              <a:defRPr sz="1400"/>
            </a:lvl1pPr>
            <a:lvl2pPr marL="914400" lvl="1" indent="-330200" algn="l">
              <a:lnSpc>
                <a:spcPct val="115000"/>
              </a:lnSpc>
              <a:spcBef>
                <a:spcPts val="0"/>
              </a:spcBef>
              <a:spcAft>
                <a:spcPts val="0"/>
              </a:spcAft>
              <a:buSzPts val="16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292100" algn="l">
              <a:lnSpc>
                <a:spcPct val="115000"/>
              </a:lnSpc>
              <a:spcBef>
                <a:spcPts val="0"/>
              </a:spcBef>
              <a:spcAft>
                <a:spcPts val="0"/>
              </a:spcAft>
              <a:buSzPts val="1000"/>
              <a:buChar char="○"/>
              <a:defRPr/>
            </a:lvl8pPr>
            <a:lvl9pPr marL="4114800" lvl="8" indent="-285750" algn="l">
              <a:lnSpc>
                <a:spcPct val="115000"/>
              </a:lnSpc>
              <a:spcBef>
                <a:spcPts val="0"/>
              </a:spcBef>
              <a:spcAft>
                <a:spcPts val="0"/>
              </a:spcAft>
              <a:buSzPts val="900"/>
              <a:buChar char="■"/>
              <a:defRPr/>
            </a:lvl9pPr>
          </a:lstStyle>
          <a:p>
            <a:endParaRPr/>
          </a:p>
        </p:txBody>
      </p:sp>
      <p:sp>
        <p:nvSpPr>
          <p:cNvPr id="2" name="Rectángulo 1">
            <a:extLst>
              <a:ext uri="{FF2B5EF4-FFF2-40B4-BE49-F238E27FC236}">
                <a16:creationId xmlns:a16="http://schemas.microsoft.com/office/drawing/2014/main" id="{BB3EAA80-21AF-F156-7547-3FD77F0BEAFA}"/>
              </a:ext>
            </a:extLst>
          </p:cNvPr>
          <p:cNvSpPr/>
          <p:nvPr userDrawn="1"/>
        </p:nvSpPr>
        <p:spPr>
          <a:xfrm>
            <a:off x="-10239" y="4793220"/>
            <a:ext cx="9156172" cy="353179"/>
          </a:xfrm>
          <a:prstGeom prst="rect">
            <a:avLst/>
          </a:prstGeom>
          <a:solidFill>
            <a:srgbClr val="29CF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Marcador de texto 5">
            <a:extLst>
              <a:ext uri="{FF2B5EF4-FFF2-40B4-BE49-F238E27FC236}">
                <a16:creationId xmlns:a16="http://schemas.microsoft.com/office/drawing/2014/main" id="{3B4212BD-E053-658E-B0D2-30EB61AB59BB}"/>
              </a:ext>
            </a:extLst>
          </p:cNvPr>
          <p:cNvSpPr>
            <a:spLocks noGrp="1"/>
          </p:cNvSpPr>
          <p:nvPr>
            <p:ph type="body" sz="quarter" idx="10" hasCustomPrompt="1"/>
          </p:nvPr>
        </p:nvSpPr>
        <p:spPr>
          <a:xfrm>
            <a:off x="731520" y="1014791"/>
            <a:ext cx="5659535" cy="349250"/>
          </a:xfrm>
          <a:prstGeom prst="rect">
            <a:avLst/>
          </a:prstGeom>
        </p:spPr>
        <p:txBody>
          <a:bodyPr/>
          <a:lstStyle>
            <a:lvl1pPr>
              <a:defRPr b="0">
                <a:solidFill>
                  <a:schemeClr val="bg1">
                    <a:lumMod val="50000"/>
                  </a:schemeClr>
                </a:solidFill>
              </a:defRPr>
            </a:lvl1pPr>
          </a:lstStyle>
          <a:p>
            <a:pPr lvl="0"/>
            <a:r>
              <a:rPr lang="es-MX"/>
              <a:t>Haga clic para modificar subtítulo</a:t>
            </a:r>
            <a:endParaRPr lang="es-CO"/>
          </a:p>
        </p:txBody>
      </p:sp>
    </p:spTree>
    <p:extLst>
      <p:ext uri="{BB962C8B-B14F-4D97-AF65-F5344CB8AC3E}">
        <p14:creationId xmlns:p14="http://schemas.microsoft.com/office/powerpoint/2010/main" val="2966552059"/>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Shape 8"/>
        <p:cNvGrpSpPr/>
        <p:nvPr/>
      </p:nvGrpSpPr>
      <p:grpSpPr>
        <a:xfrm>
          <a:off x="0" y="0"/>
          <a:ext cx="0" cy="0"/>
          <a:chOff x="0" y="0"/>
          <a:chExt cx="0" cy="0"/>
        </a:xfrm>
      </p:grpSpPr>
      <p:pic>
        <p:nvPicPr>
          <p:cNvPr id="2" name="Gráfico 1">
            <a:extLst>
              <a:ext uri="{FF2B5EF4-FFF2-40B4-BE49-F238E27FC236}">
                <a16:creationId xmlns:a16="http://schemas.microsoft.com/office/drawing/2014/main" id="{7213EE4C-4206-9033-253A-F9960A9C74C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359721" y="-1341589"/>
            <a:ext cx="3431632" cy="3551821"/>
          </a:xfrm>
          <a:prstGeom prst="rect">
            <a:avLst/>
          </a:prstGeom>
        </p:spPr>
      </p:pic>
      <p:sp>
        <p:nvSpPr>
          <p:cNvPr id="3" name="Google Shape;10;p11">
            <a:extLst>
              <a:ext uri="{FF2B5EF4-FFF2-40B4-BE49-F238E27FC236}">
                <a16:creationId xmlns:a16="http://schemas.microsoft.com/office/drawing/2014/main" id="{C2AF606D-143A-8C26-5778-59F9D27A4808}"/>
              </a:ext>
            </a:extLst>
          </p:cNvPr>
          <p:cNvSpPr txBox="1">
            <a:spLocks noGrp="1"/>
          </p:cNvSpPr>
          <p:nvPr>
            <p:ph type="title"/>
          </p:nvPr>
        </p:nvSpPr>
        <p:spPr>
          <a:xfrm>
            <a:off x="1346147" y="2646919"/>
            <a:ext cx="6451705"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2"/>
              </a:buClr>
              <a:buSzPts val="3000"/>
              <a:buNone/>
              <a:defRPr sz="3000">
                <a:solidFill>
                  <a:schemeClr val="bg1"/>
                </a:solidFill>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Tree>
    <p:extLst>
      <p:ext uri="{BB962C8B-B14F-4D97-AF65-F5344CB8AC3E}">
        <p14:creationId xmlns:p14="http://schemas.microsoft.com/office/powerpoint/2010/main" val="3073517998"/>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reserve="1" userDrawn="1">
  <p:cSld name="1_One column text">
    <p:spTree>
      <p:nvGrpSpPr>
        <p:cNvPr id="1" name="Shape 32"/>
        <p:cNvGrpSpPr/>
        <p:nvPr/>
      </p:nvGrpSpPr>
      <p:grpSpPr>
        <a:xfrm>
          <a:off x="0" y="0"/>
          <a:ext cx="0" cy="0"/>
          <a:chOff x="0" y="0"/>
          <a:chExt cx="0" cy="0"/>
        </a:xfrm>
      </p:grpSpPr>
      <p:sp>
        <p:nvSpPr>
          <p:cNvPr id="33" name="Google Shape;33;p16"/>
          <p:cNvSpPr txBox="1">
            <a:spLocks noGrp="1"/>
          </p:cNvSpPr>
          <p:nvPr>
            <p:ph type="title"/>
          </p:nvPr>
        </p:nvSpPr>
        <p:spPr>
          <a:xfrm>
            <a:off x="731520" y="448056"/>
            <a:ext cx="75165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sz="2400">
                <a:solidFill>
                  <a:srgbClr val="C81F54"/>
                </a:solidFill>
                <a:latin typeface="Montserrat" pitchFamily="2" charset="77"/>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
        <p:nvSpPr>
          <p:cNvPr id="34" name="Google Shape;34;p16"/>
          <p:cNvSpPr txBox="1">
            <a:spLocks noGrp="1"/>
          </p:cNvSpPr>
          <p:nvPr>
            <p:ph type="body" idx="1"/>
          </p:nvPr>
        </p:nvSpPr>
        <p:spPr>
          <a:xfrm>
            <a:off x="4310993" y="1707326"/>
            <a:ext cx="4015200" cy="2151900"/>
          </a:xfrm>
          <a:prstGeom prst="rect">
            <a:avLst/>
          </a:prstGeom>
          <a:noFill/>
          <a:ln>
            <a:noFill/>
          </a:ln>
        </p:spPr>
        <p:txBody>
          <a:bodyPr spcFirstLastPara="1" wrap="square" lIns="91425" tIns="91425" rIns="91425" bIns="91425" anchor="t" anchorCtr="0">
            <a:noAutofit/>
          </a:bodyPr>
          <a:lstStyle>
            <a:lvl1pPr marL="457200" lvl="0" indent="-317500" algn="l">
              <a:lnSpc>
                <a:spcPct val="100000"/>
              </a:lnSpc>
              <a:spcBef>
                <a:spcPts val="0"/>
              </a:spcBef>
              <a:spcAft>
                <a:spcPts val="0"/>
              </a:spcAft>
              <a:buSzPts val="1400"/>
              <a:buChar char="●"/>
              <a:defRPr sz="1400"/>
            </a:lvl1pPr>
            <a:lvl2pPr marL="914400" lvl="1" indent="-330200" algn="l">
              <a:lnSpc>
                <a:spcPct val="115000"/>
              </a:lnSpc>
              <a:spcBef>
                <a:spcPts val="0"/>
              </a:spcBef>
              <a:spcAft>
                <a:spcPts val="0"/>
              </a:spcAft>
              <a:buSzPts val="16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292100" algn="l">
              <a:lnSpc>
                <a:spcPct val="115000"/>
              </a:lnSpc>
              <a:spcBef>
                <a:spcPts val="0"/>
              </a:spcBef>
              <a:spcAft>
                <a:spcPts val="0"/>
              </a:spcAft>
              <a:buSzPts val="1000"/>
              <a:buChar char="○"/>
              <a:defRPr/>
            </a:lvl8pPr>
            <a:lvl9pPr marL="4114800" lvl="8" indent="-285750" algn="l">
              <a:lnSpc>
                <a:spcPct val="115000"/>
              </a:lnSpc>
              <a:spcBef>
                <a:spcPts val="0"/>
              </a:spcBef>
              <a:spcAft>
                <a:spcPts val="0"/>
              </a:spcAft>
              <a:buSzPts val="900"/>
              <a:buChar char="■"/>
              <a:defRPr/>
            </a:lvl9pPr>
          </a:lstStyle>
          <a:p>
            <a:endParaRPr/>
          </a:p>
        </p:txBody>
      </p:sp>
      <p:sp>
        <p:nvSpPr>
          <p:cNvPr id="2" name="Rectángulo 1">
            <a:extLst>
              <a:ext uri="{FF2B5EF4-FFF2-40B4-BE49-F238E27FC236}">
                <a16:creationId xmlns:a16="http://schemas.microsoft.com/office/drawing/2014/main" id="{BB3EAA80-21AF-F156-7547-3FD77F0BEAFA}"/>
              </a:ext>
            </a:extLst>
          </p:cNvPr>
          <p:cNvSpPr/>
          <p:nvPr userDrawn="1"/>
        </p:nvSpPr>
        <p:spPr>
          <a:xfrm>
            <a:off x="-10239" y="4793220"/>
            <a:ext cx="9156172" cy="353179"/>
          </a:xfrm>
          <a:prstGeom prst="rect">
            <a:avLst/>
          </a:prstGeom>
          <a:solidFill>
            <a:srgbClr val="C81F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Marcador de texto 5">
            <a:extLst>
              <a:ext uri="{FF2B5EF4-FFF2-40B4-BE49-F238E27FC236}">
                <a16:creationId xmlns:a16="http://schemas.microsoft.com/office/drawing/2014/main" id="{3B4212BD-E053-658E-B0D2-30EB61AB59BB}"/>
              </a:ext>
            </a:extLst>
          </p:cNvPr>
          <p:cNvSpPr>
            <a:spLocks noGrp="1"/>
          </p:cNvSpPr>
          <p:nvPr>
            <p:ph type="body" sz="quarter" idx="10" hasCustomPrompt="1"/>
          </p:nvPr>
        </p:nvSpPr>
        <p:spPr>
          <a:xfrm>
            <a:off x="731520" y="1014791"/>
            <a:ext cx="5659535" cy="349250"/>
          </a:xfrm>
          <a:prstGeom prst="rect">
            <a:avLst/>
          </a:prstGeom>
        </p:spPr>
        <p:txBody>
          <a:bodyPr/>
          <a:lstStyle>
            <a:lvl1pPr>
              <a:defRPr b="0">
                <a:solidFill>
                  <a:schemeClr val="bg1">
                    <a:lumMod val="50000"/>
                  </a:schemeClr>
                </a:solidFill>
              </a:defRPr>
            </a:lvl1pPr>
          </a:lstStyle>
          <a:p>
            <a:pPr lvl="0"/>
            <a:r>
              <a:rPr lang="es-MX"/>
              <a:t>Haga clic para modificar subtítulo</a:t>
            </a:r>
            <a:endParaRPr lang="es-CO"/>
          </a:p>
        </p:txBody>
      </p:sp>
    </p:spTree>
    <p:extLst>
      <p:ext uri="{BB962C8B-B14F-4D97-AF65-F5344CB8AC3E}">
        <p14:creationId xmlns:p14="http://schemas.microsoft.com/office/powerpoint/2010/main" val="3069799068"/>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reserve="1" userDrawn="1">
  <p:cSld name="1_One column text">
    <p:spTree>
      <p:nvGrpSpPr>
        <p:cNvPr id="1" name="Shape 32"/>
        <p:cNvGrpSpPr/>
        <p:nvPr/>
      </p:nvGrpSpPr>
      <p:grpSpPr>
        <a:xfrm>
          <a:off x="0" y="0"/>
          <a:ext cx="0" cy="0"/>
          <a:chOff x="0" y="0"/>
          <a:chExt cx="0" cy="0"/>
        </a:xfrm>
      </p:grpSpPr>
      <p:sp>
        <p:nvSpPr>
          <p:cNvPr id="33" name="Google Shape;33;p16"/>
          <p:cNvSpPr txBox="1">
            <a:spLocks noGrp="1"/>
          </p:cNvSpPr>
          <p:nvPr>
            <p:ph type="title"/>
          </p:nvPr>
        </p:nvSpPr>
        <p:spPr>
          <a:xfrm>
            <a:off x="731520" y="448056"/>
            <a:ext cx="75165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sz="2400">
                <a:solidFill>
                  <a:srgbClr val="C81F54"/>
                </a:solidFill>
                <a:latin typeface="Montserrat" pitchFamily="2" charset="77"/>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
        <p:nvSpPr>
          <p:cNvPr id="34" name="Google Shape;34;p16"/>
          <p:cNvSpPr txBox="1">
            <a:spLocks noGrp="1"/>
          </p:cNvSpPr>
          <p:nvPr>
            <p:ph type="body" idx="1"/>
          </p:nvPr>
        </p:nvSpPr>
        <p:spPr>
          <a:xfrm>
            <a:off x="731520" y="1969558"/>
            <a:ext cx="4015200" cy="2151900"/>
          </a:xfrm>
          <a:prstGeom prst="rect">
            <a:avLst/>
          </a:prstGeom>
          <a:noFill/>
          <a:ln>
            <a:noFill/>
          </a:ln>
        </p:spPr>
        <p:txBody>
          <a:bodyPr spcFirstLastPara="1" wrap="square" lIns="91425" tIns="91425" rIns="91425" bIns="91425" anchor="t" anchorCtr="0">
            <a:noAutofit/>
          </a:bodyPr>
          <a:lstStyle>
            <a:lvl1pPr marL="139700" lvl="0" indent="0" algn="l">
              <a:lnSpc>
                <a:spcPct val="100000"/>
              </a:lnSpc>
              <a:spcBef>
                <a:spcPts val="0"/>
              </a:spcBef>
              <a:spcAft>
                <a:spcPts val="0"/>
              </a:spcAft>
              <a:buSzPts val="1400"/>
              <a:buNone/>
              <a:defRPr sz="1400" b="0"/>
            </a:lvl1pPr>
            <a:lvl2pPr marL="914400" lvl="1" indent="-330200" algn="l">
              <a:lnSpc>
                <a:spcPct val="115000"/>
              </a:lnSpc>
              <a:spcBef>
                <a:spcPts val="0"/>
              </a:spcBef>
              <a:spcAft>
                <a:spcPts val="0"/>
              </a:spcAft>
              <a:buSzPts val="16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292100" algn="l">
              <a:lnSpc>
                <a:spcPct val="115000"/>
              </a:lnSpc>
              <a:spcBef>
                <a:spcPts val="0"/>
              </a:spcBef>
              <a:spcAft>
                <a:spcPts val="0"/>
              </a:spcAft>
              <a:buSzPts val="1000"/>
              <a:buChar char="○"/>
              <a:defRPr/>
            </a:lvl8pPr>
            <a:lvl9pPr marL="4114800" lvl="8" indent="-285750" algn="l">
              <a:lnSpc>
                <a:spcPct val="115000"/>
              </a:lnSpc>
              <a:spcBef>
                <a:spcPts val="0"/>
              </a:spcBef>
              <a:spcAft>
                <a:spcPts val="0"/>
              </a:spcAft>
              <a:buSzPts val="900"/>
              <a:buChar char="■"/>
              <a:defRPr/>
            </a:lvl9pPr>
          </a:lstStyle>
          <a:p>
            <a:endParaRPr/>
          </a:p>
        </p:txBody>
      </p:sp>
      <p:sp>
        <p:nvSpPr>
          <p:cNvPr id="2" name="Rectángulo 1">
            <a:extLst>
              <a:ext uri="{FF2B5EF4-FFF2-40B4-BE49-F238E27FC236}">
                <a16:creationId xmlns:a16="http://schemas.microsoft.com/office/drawing/2014/main" id="{BB3EAA80-21AF-F156-7547-3FD77F0BEAFA}"/>
              </a:ext>
            </a:extLst>
          </p:cNvPr>
          <p:cNvSpPr/>
          <p:nvPr userDrawn="1"/>
        </p:nvSpPr>
        <p:spPr>
          <a:xfrm>
            <a:off x="-10239" y="4793220"/>
            <a:ext cx="9156172" cy="353179"/>
          </a:xfrm>
          <a:prstGeom prst="rect">
            <a:avLst/>
          </a:prstGeom>
          <a:solidFill>
            <a:srgbClr val="C81F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Marcador de texto 5">
            <a:extLst>
              <a:ext uri="{FF2B5EF4-FFF2-40B4-BE49-F238E27FC236}">
                <a16:creationId xmlns:a16="http://schemas.microsoft.com/office/drawing/2014/main" id="{3B4212BD-E053-658E-B0D2-30EB61AB59BB}"/>
              </a:ext>
            </a:extLst>
          </p:cNvPr>
          <p:cNvSpPr>
            <a:spLocks noGrp="1"/>
          </p:cNvSpPr>
          <p:nvPr>
            <p:ph type="body" sz="quarter" idx="10" hasCustomPrompt="1"/>
          </p:nvPr>
        </p:nvSpPr>
        <p:spPr>
          <a:xfrm>
            <a:off x="731520" y="1014791"/>
            <a:ext cx="5659535" cy="349250"/>
          </a:xfrm>
          <a:prstGeom prst="rect">
            <a:avLst/>
          </a:prstGeom>
        </p:spPr>
        <p:txBody>
          <a:bodyPr/>
          <a:lstStyle>
            <a:lvl1pPr>
              <a:defRPr b="0">
                <a:solidFill>
                  <a:schemeClr val="bg1">
                    <a:lumMod val="50000"/>
                  </a:schemeClr>
                </a:solidFill>
              </a:defRPr>
            </a:lvl1pPr>
          </a:lstStyle>
          <a:p>
            <a:pPr lvl="0"/>
            <a:r>
              <a:rPr lang="es-MX"/>
              <a:t>Haga clic para modificar subtítulo</a:t>
            </a:r>
            <a:endParaRPr lang="es-CO"/>
          </a:p>
        </p:txBody>
      </p:sp>
    </p:spTree>
    <p:extLst>
      <p:ext uri="{BB962C8B-B14F-4D97-AF65-F5344CB8AC3E}">
        <p14:creationId xmlns:p14="http://schemas.microsoft.com/office/powerpoint/2010/main" val="1899008900"/>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Shape 8"/>
        <p:cNvGrpSpPr/>
        <p:nvPr/>
      </p:nvGrpSpPr>
      <p:grpSpPr>
        <a:xfrm>
          <a:off x="0" y="0"/>
          <a:ext cx="0" cy="0"/>
          <a:chOff x="0" y="0"/>
          <a:chExt cx="0" cy="0"/>
        </a:xfrm>
      </p:grpSpPr>
      <p:pic>
        <p:nvPicPr>
          <p:cNvPr id="2" name="Gráfico 1">
            <a:extLst>
              <a:ext uri="{FF2B5EF4-FFF2-40B4-BE49-F238E27FC236}">
                <a16:creationId xmlns:a16="http://schemas.microsoft.com/office/drawing/2014/main" id="{7213EE4C-4206-9033-253A-F9960A9C74C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359721" y="-1341589"/>
            <a:ext cx="3431632" cy="3551821"/>
          </a:xfrm>
          <a:prstGeom prst="rect">
            <a:avLst/>
          </a:prstGeom>
        </p:spPr>
      </p:pic>
      <p:sp>
        <p:nvSpPr>
          <p:cNvPr id="3" name="Google Shape;10;p11">
            <a:extLst>
              <a:ext uri="{FF2B5EF4-FFF2-40B4-BE49-F238E27FC236}">
                <a16:creationId xmlns:a16="http://schemas.microsoft.com/office/drawing/2014/main" id="{C2AF606D-143A-8C26-5778-59F9D27A4808}"/>
              </a:ext>
            </a:extLst>
          </p:cNvPr>
          <p:cNvSpPr txBox="1">
            <a:spLocks noGrp="1"/>
          </p:cNvSpPr>
          <p:nvPr>
            <p:ph type="title"/>
          </p:nvPr>
        </p:nvSpPr>
        <p:spPr>
          <a:xfrm>
            <a:off x="1346147" y="2646919"/>
            <a:ext cx="6451705"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2"/>
              </a:buClr>
              <a:buSzPts val="3000"/>
              <a:buNone/>
              <a:defRPr sz="3000">
                <a:solidFill>
                  <a:schemeClr val="bg1"/>
                </a:solidFill>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Tree>
    <p:extLst>
      <p:ext uri="{BB962C8B-B14F-4D97-AF65-F5344CB8AC3E}">
        <p14:creationId xmlns:p14="http://schemas.microsoft.com/office/powerpoint/2010/main" val="1101105449"/>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reserve="1" userDrawn="1">
  <p:cSld name="1_One column text">
    <p:spTree>
      <p:nvGrpSpPr>
        <p:cNvPr id="1" name="Shape 32"/>
        <p:cNvGrpSpPr/>
        <p:nvPr/>
      </p:nvGrpSpPr>
      <p:grpSpPr>
        <a:xfrm>
          <a:off x="0" y="0"/>
          <a:ext cx="0" cy="0"/>
          <a:chOff x="0" y="0"/>
          <a:chExt cx="0" cy="0"/>
        </a:xfrm>
      </p:grpSpPr>
      <p:sp>
        <p:nvSpPr>
          <p:cNvPr id="33" name="Google Shape;33;p16"/>
          <p:cNvSpPr txBox="1">
            <a:spLocks noGrp="1"/>
          </p:cNvSpPr>
          <p:nvPr>
            <p:ph type="title"/>
          </p:nvPr>
        </p:nvSpPr>
        <p:spPr>
          <a:xfrm>
            <a:off x="731520" y="448056"/>
            <a:ext cx="75165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sz="2400">
                <a:solidFill>
                  <a:srgbClr val="00AF73"/>
                </a:solidFill>
                <a:latin typeface="Montserrat" pitchFamily="2" charset="77"/>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
        <p:nvSpPr>
          <p:cNvPr id="34" name="Google Shape;34;p16"/>
          <p:cNvSpPr txBox="1">
            <a:spLocks noGrp="1"/>
          </p:cNvSpPr>
          <p:nvPr>
            <p:ph type="body" idx="1"/>
          </p:nvPr>
        </p:nvSpPr>
        <p:spPr>
          <a:xfrm>
            <a:off x="4310993" y="1707326"/>
            <a:ext cx="4015200" cy="2151900"/>
          </a:xfrm>
          <a:prstGeom prst="rect">
            <a:avLst/>
          </a:prstGeom>
          <a:noFill/>
          <a:ln>
            <a:noFill/>
          </a:ln>
        </p:spPr>
        <p:txBody>
          <a:bodyPr spcFirstLastPara="1" wrap="square" lIns="91425" tIns="91425" rIns="91425" bIns="91425" anchor="t" anchorCtr="0">
            <a:noAutofit/>
          </a:bodyPr>
          <a:lstStyle>
            <a:lvl1pPr marL="457200" lvl="0" indent="-317500" algn="l">
              <a:lnSpc>
                <a:spcPct val="100000"/>
              </a:lnSpc>
              <a:spcBef>
                <a:spcPts val="0"/>
              </a:spcBef>
              <a:spcAft>
                <a:spcPts val="0"/>
              </a:spcAft>
              <a:buSzPts val="1400"/>
              <a:buChar char="●"/>
              <a:defRPr sz="1400"/>
            </a:lvl1pPr>
            <a:lvl2pPr marL="914400" lvl="1" indent="-330200" algn="l">
              <a:lnSpc>
                <a:spcPct val="115000"/>
              </a:lnSpc>
              <a:spcBef>
                <a:spcPts val="0"/>
              </a:spcBef>
              <a:spcAft>
                <a:spcPts val="0"/>
              </a:spcAft>
              <a:buSzPts val="16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292100" algn="l">
              <a:lnSpc>
                <a:spcPct val="115000"/>
              </a:lnSpc>
              <a:spcBef>
                <a:spcPts val="0"/>
              </a:spcBef>
              <a:spcAft>
                <a:spcPts val="0"/>
              </a:spcAft>
              <a:buSzPts val="1000"/>
              <a:buChar char="○"/>
              <a:defRPr/>
            </a:lvl8pPr>
            <a:lvl9pPr marL="4114800" lvl="8" indent="-285750" algn="l">
              <a:lnSpc>
                <a:spcPct val="115000"/>
              </a:lnSpc>
              <a:spcBef>
                <a:spcPts val="0"/>
              </a:spcBef>
              <a:spcAft>
                <a:spcPts val="0"/>
              </a:spcAft>
              <a:buSzPts val="900"/>
              <a:buChar char="■"/>
              <a:defRPr/>
            </a:lvl9pPr>
          </a:lstStyle>
          <a:p>
            <a:endParaRPr/>
          </a:p>
        </p:txBody>
      </p:sp>
      <p:sp>
        <p:nvSpPr>
          <p:cNvPr id="2" name="Rectángulo 1">
            <a:extLst>
              <a:ext uri="{FF2B5EF4-FFF2-40B4-BE49-F238E27FC236}">
                <a16:creationId xmlns:a16="http://schemas.microsoft.com/office/drawing/2014/main" id="{BB3EAA80-21AF-F156-7547-3FD77F0BEAFA}"/>
              </a:ext>
            </a:extLst>
          </p:cNvPr>
          <p:cNvSpPr/>
          <p:nvPr userDrawn="1"/>
        </p:nvSpPr>
        <p:spPr>
          <a:xfrm>
            <a:off x="-10239" y="4793220"/>
            <a:ext cx="9156172" cy="353179"/>
          </a:xfrm>
          <a:prstGeom prst="rect">
            <a:avLst/>
          </a:prstGeom>
          <a:solidFill>
            <a:srgbClr val="00A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Marcador de texto 5">
            <a:extLst>
              <a:ext uri="{FF2B5EF4-FFF2-40B4-BE49-F238E27FC236}">
                <a16:creationId xmlns:a16="http://schemas.microsoft.com/office/drawing/2014/main" id="{3B4212BD-E053-658E-B0D2-30EB61AB59BB}"/>
              </a:ext>
            </a:extLst>
          </p:cNvPr>
          <p:cNvSpPr>
            <a:spLocks noGrp="1"/>
          </p:cNvSpPr>
          <p:nvPr>
            <p:ph type="body" sz="quarter" idx="10" hasCustomPrompt="1"/>
          </p:nvPr>
        </p:nvSpPr>
        <p:spPr>
          <a:xfrm>
            <a:off x="731520" y="1014791"/>
            <a:ext cx="5659535" cy="349250"/>
          </a:xfrm>
          <a:prstGeom prst="rect">
            <a:avLst/>
          </a:prstGeom>
        </p:spPr>
        <p:txBody>
          <a:bodyPr/>
          <a:lstStyle>
            <a:lvl1pPr>
              <a:defRPr b="0">
                <a:solidFill>
                  <a:schemeClr val="bg1">
                    <a:lumMod val="50000"/>
                  </a:schemeClr>
                </a:solidFill>
              </a:defRPr>
            </a:lvl1pPr>
          </a:lstStyle>
          <a:p>
            <a:pPr lvl="0"/>
            <a:r>
              <a:rPr lang="es-MX"/>
              <a:t>Haga clic para modificar subtítulo</a:t>
            </a:r>
            <a:endParaRPr lang="es-CO"/>
          </a:p>
        </p:txBody>
      </p:sp>
    </p:spTree>
    <p:extLst>
      <p:ext uri="{BB962C8B-B14F-4D97-AF65-F5344CB8AC3E}">
        <p14:creationId xmlns:p14="http://schemas.microsoft.com/office/powerpoint/2010/main" val="141495393"/>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userDrawn="1">
  <p:cSld name="TITLE_ONLY">
    <p:spTree>
      <p:nvGrpSpPr>
        <p:cNvPr id="1" name="Shape 9"/>
        <p:cNvGrpSpPr/>
        <p:nvPr/>
      </p:nvGrpSpPr>
      <p:grpSpPr>
        <a:xfrm>
          <a:off x="0" y="0"/>
          <a:ext cx="0" cy="0"/>
          <a:chOff x="0" y="0"/>
          <a:chExt cx="0" cy="0"/>
        </a:xfrm>
      </p:grpSpPr>
      <p:sp>
        <p:nvSpPr>
          <p:cNvPr id="10" name="Google Shape;10;p11"/>
          <p:cNvSpPr txBox="1">
            <a:spLocks noGrp="1"/>
          </p:cNvSpPr>
          <p:nvPr>
            <p:ph type="title"/>
          </p:nvPr>
        </p:nvSpPr>
        <p:spPr>
          <a:xfrm>
            <a:off x="731520" y="448056"/>
            <a:ext cx="7704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2"/>
              </a:buClr>
              <a:buSzPts val="3000"/>
              <a:buNone/>
              <a:defRPr sz="2400" b="1" i="0">
                <a:solidFill>
                  <a:srgbClr val="E77B06"/>
                </a:solidFill>
                <a:latin typeface="Montserrat" pitchFamily="2" charset="77"/>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
        <p:nvSpPr>
          <p:cNvPr id="2" name="Google Shape;34;p16">
            <a:extLst>
              <a:ext uri="{FF2B5EF4-FFF2-40B4-BE49-F238E27FC236}">
                <a16:creationId xmlns:a16="http://schemas.microsoft.com/office/drawing/2014/main" id="{190C2444-3154-0BD0-C149-1CC7B095F45A}"/>
              </a:ext>
            </a:extLst>
          </p:cNvPr>
          <p:cNvSpPr txBox="1">
            <a:spLocks noGrp="1"/>
          </p:cNvSpPr>
          <p:nvPr>
            <p:ph type="body" idx="1"/>
          </p:nvPr>
        </p:nvSpPr>
        <p:spPr>
          <a:xfrm>
            <a:off x="4310993" y="1707326"/>
            <a:ext cx="4015200" cy="2151900"/>
          </a:xfrm>
          <a:prstGeom prst="rect">
            <a:avLst/>
          </a:prstGeom>
          <a:noFill/>
          <a:ln>
            <a:noFill/>
          </a:ln>
        </p:spPr>
        <p:txBody>
          <a:bodyPr spcFirstLastPara="1" wrap="square" lIns="91425" tIns="91425" rIns="91425" bIns="91425" anchor="t" anchorCtr="0">
            <a:noAutofit/>
          </a:bodyPr>
          <a:lstStyle>
            <a:lvl1pPr marL="457200" lvl="0" indent="-317500" algn="l">
              <a:lnSpc>
                <a:spcPct val="100000"/>
              </a:lnSpc>
              <a:spcBef>
                <a:spcPts val="0"/>
              </a:spcBef>
              <a:spcAft>
                <a:spcPts val="0"/>
              </a:spcAft>
              <a:buSzPts val="1400"/>
              <a:buChar char="●"/>
              <a:defRPr sz="1400"/>
            </a:lvl1pPr>
            <a:lvl2pPr marL="914400" lvl="1" indent="-330200" algn="l">
              <a:lnSpc>
                <a:spcPct val="115000"/>
              </a:lnSpc>
              <a:spcBef>
                <a:spcPts val="0"/>
              </a:spcBef>
              <a:spcAft>
                <a:spcPts val="0"/>
              </a:spcAft>
              <a:buSzPts val="16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292100" algn="l">
              <a:lnSpc>
                <a:spcPct val="115000"/>
              </a:lnSpc>
              <a:spcBef>
                <a:spcPts val="0"/>
              </a:spcBef>
              <a:spcAft>
                <a:spcPts val="0"/>
              </a:spcAft>
              <a:buSzPts val="1000"/>
              <a:buChar char="○"/>
              <a:defRPr/>
            </a:lvl8pPr>
            <a:lvl9pPr marL="4114800" lvl="8" indent="-285750" algn="l">
              <a:lnSpc>
                <a:spcPct val="115000"/>
              </a:lnSpc>
              <a:spcBef>
                <a:spcPts val="0"/>
              </a:spcBef>
              <a:spcAft>
                <a:spcPts val="0"/>
              </a:spcAft>
              <a:buSzPts val="900"/>
              <a:buChar char="■"/>
              <a:defRPr/>
            </a:lvl9pPr>
          </a:lstStyle>
          <a:p>
            <a:endParaRPr/>
          </a:p>
        </p:txBody>
      </p:sp>
      <p:sp>
        <p:nvSpPr>
          <p:cNvPr id="5" name="Rectángulo 4">
            <a:extLst>
              <a:ext uri="{FF2B5EF4-FFF2-40B4-BE49-F238E27FC236}">
                <a16:creationId xmlns:a16="http://schemas.microsoft.com/office/drawing/2014/main" id="{79B0C479-AC90-043C-3B7C-A4A2E09E681A}"/>
              </a:ext>
            </a:extLst>
          </p:cNvPr>
          <p:cNvSpPr/>
          <p:nvPr userDrawn="1"/>
        </p:nvSpPr>
        <p:spPr>
          <a:xfrm>
            <a:off x="-10239" y="4793220"/>
            <a:ext cx="9156172" cy="353179"/>
          </a:xfrm>
          <a:prstGeom prst="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Marcador de texto 5">
            <a:extLst>
              <a:ext uri="{FF2B5EF4-FFF2-40B4-BE49-F238E27FC236}">
                <a16:creationId xmlns:a16="http://schemas.microsoft.com/office/drawing/2014/main" id="{11F4DBFB-9442-D2BA-A54E-064683204237}"/>
              </a:ext>
            </a:extLst>
          </p:cNvPr>
          <p:cNvSpPr>
            <a:spLocks noGrp="1"/>
          </p:cNvSpPr>
          <p:nvPr>
            <p:ph type="body" sz="quarter" idx="10" hasCustomPrompt="1"/>
          </p:nvPr>
        </p:nvSpPr>
        <p:spPr>
          <a:xfrm>
            <a:off x="731520" y="1014791"/>
            <a:ext cx="5659535" cy="349250"/>
          </a:xfrm>
          <a:prstGeom prst="rect">
            <a:avLst/>
          </a:prstGeom>
        </p:spPr>
        <p:txBody>
          <a:bodyPr/>
          <a:lstStyle>
            <a:lvl1pPr>
              <a:defRPr b="0">
                <a:solidFill>
                  <a:schemeClr val="bg1">
                    <a:lumMod val="50000"/>
                  </a:schemeClr>
                </a:solidFill>
              </a:defRPr>
            </a:lvl1pPr>
          </a:lstStyle>
          <a:p>
            <a:pPr lvl="0"/>
            <a:r>
              <a:rPr lang="es-MX"/>
              <a:t>Haga clic para modificar subtítulo</a:t>
            </a:r>
            <a:endParaRPr lang="es-CO"/>
          </a:p>
        </p:txBody>
      </p:sp>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Shape 8"/>
        <p:cNvGrpSpPr/>
        <p:nvPr/>
      </p:nvGrpSpPr>
      <p:grpSpPr>
        <a:xfrm>
          <a:off x="0" y="0"/>
          <a:ext cx="0" cy="0"/>
          <a:chOff x="0" y="0"/>
          <a:chExt cx="0" cy="0"/>
        </a:xfrm>
      </p:grpSpPr>
      <p:pic>
        <p:nvPicPr>
          <p:cNvPr id="2" name="Gráfico 1">
            <a:extLst>
              <a:ext uri="{FF2B5EF4-FFF2-40B4-BE49-F238E27FC236}">
                <a16:creationId xmlns:a16="http://schemas.microsoft.com/office/drawing/2014/main" id="{7213EE4C-4206-9033-253A-F9960A9C74C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359721" y="-1341589"/>
            <a:ext cx="3431632" cy="3551821"/>
          </a:xfrm>
          <a:prstGeom prst="rect">
            <a:avLst/>
          </a:prstGeom>
        </p:spPr>
      </p:pic>
      <p:sp>
        <p:nvSpPr>
          <p:cNvPr id="3" name="Google Shape;10;p11">
            <a:extLst>
              <a:ext uri="{FF2B5EF4-FFF2-40B4-BE49-F238E27FC236}">
                <a16:creationId xmlns:a16="http://schemas.microsoft.com/office/drawing/2014/main" id="{C2AF606D-143A-8C26-5778-59F9D27A4808}"/>
              </a:ext>
            </a:extLst>
          </p:cNvPr>
          <p:cNvSpPr txBox="1">
            <a:spLocks noGrp="1"/>
          </p:cNvSpPr>
          <p:nvPr>
            <p:ph type="title"/>
          </p:nvPr>
        </p:nvSpPr>
        <p:spPr>
          <a:xfrm>
            <a:off x="731520" y="2646919"/>
            <a:ext cx="77040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2"/>
              </a:buClr>
              <a:buSzPts val="3000"/>
              <a:buNone/>
              <a:defRPr sz="3000">
                <a:solidFill>
                  <a:schemeClr val="bg1"/>
                </a:solidFill>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Tree>
    <p:extLst>
      <p:ext uri="{BB962C8B-B14F-4D97-AF65-F5344CB8AC3E}">
        <p14:creationId xmlns:p14="http://schemas.microsoft.com/office/powerpoint/2010/main" val="2484411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DEFAULT-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3855901"/>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91163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1107047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70"/>
        <p:cNvGrpSpPr/>
        <p:nvPr/>
      </p:nvGrpSpPr>
      <p:grpSpPr>
        <a:xfrm>
          <a:off x="0" y="0"/>
          <a:ext cx="0" cy="0"/>
          <a:chOff x="0" y="0"/>
          <a:chExt cx="0" cy="0"/>
        </a:xfrm>
      </p:grpSpPr>
      <p:pic>
        <p:nvPicPr>
          <p:cNvPr id="3" name="Imagen 2" descr="Patrón de fondo&#10;&#10;El contenido generado por IA puede ser incorrecto.">
            <a:extLst>
              <a:ext uri="{FF2B5EF4-FFF2-40B4-BE49-F238E27FC236}">
                <a16:creationId xmlns:a16="http://schemas.microsoft.com/office/drawing/2014/main" id="{E1CBEC79-41B0-B6BC-6FF5-8A087443C3F1}"/>
              </a:ext>
            </a:extLst>
          </p:cNvPr>
          <p:cNvPicPr>
            <a:picLocks noChangeAspect="1"/>
          </p:cNvPicPr>
          <p:nvPr userDrawn="1"/>
        </p:nvPicPr>
        <p:blipFill>
          <a:blip r:embed="rId2"/>
          <a:stretch>
            <a:fillRect/>
          </a:stretch>
        </p:blipFill>
        <p:spPr>
          <a:xfrm>
            <a:off x="0" y="0"/>
            <a:ext cx="9144000" cy="5143500"/>
          </a:xfrm>
          <a:prstGeom prst="rect">
            <a:avLst/>
          </a:prstGeom>
        </p:spPr>
      </p:pic>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Shape 8"/>
        <p:cNvGrpSpPr/>
        <p:nvPr/>
      </p:nvGrpSpPr>
      <p:grpSpPr>
        <a:xfrm>
          <a:off x="0" y="0"/>
          <a:ext cx="0" cy="0"/>
          <a:chOff x="0" y="0"/>
          <a:chExt cx="0" cy="0"/>
        </a:xfrm>
      </p:grpSpPr>
      <p:pic>
        <p:nvPicPr>
          <p:cNvPr id="2" name="Gráfico 1">
            <a:extLst>
              <a:ext uri="{FF2B5EF4-FFF2-40B4-BE49-F238E27FC236}">
                <a16:creationId xmlns:a16="http://schemas.microsoft.com/office/drawing/2014/main" id="{7213EE4C-4206-9033-253A-F9960A9C74C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359721" y="-1341589"/>
            <a:ext cx="3431632" cy="3551821"/>
          </a:xfrm>
          <a:prstGeom prst="rect">
            <a:avLst/>
          </a:prstGeom>
        </p:spPr>
      </p:pic>
      <p:sp>
        <p:nvSpPr>
          <p:cNvPr id="3" name="Google Shape;10;p11">
            <a:extLst>
              <a:ext uri="{FF2B5EF4-FFF2-40B4-BE49-F238E27FC236}">
                <a16:creationId xmlns:a16="http://schemas.microsoft.com/office/drawing/2014/main" id="{C2AF606D-143A-8C26-5778-59F9D27A4808}"/>
              </a:ext>
            </a:extLst>
          </p:cNvPr>
          <p:cNvSpPr txBox="1">
            <a:spLocks noGrp="1"/>
          </p:cNvSpPr>
          <p:nvPr>
            <p:ph type="title"/>
          </p:nvPr>
        </p:nvSpPr>
        <p:spPr>
          <a:xfrm>
            <a:off x="1346147" y="2646919"/>
            <a:ext cx="6451705"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2"/>
              </a:buClr>
              <a:buSzPts val="3000"/>
              <a:buNone/>
              <a:defRPr sz="3000">
                <a:solidFill>
                  <a:schemeClr val="bg1"/>
                </a:solidFill>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Tree>
    <p:extLst>
      <p:ext uri="{BB962C8B-B14F-4D97-AF65-F5344CB8AC3E}">
        <p14:creationId xmlns:p14="http://schemas.microsoft.com/office/powerpoint/2010/main" val="3858957212"/>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reserve="1" userDrawn="1">
  <p:cSld name="1_One column text">
    <p:spTree>
      <p:nvGrpSpPr>
        <p:cNvPr id="1" name="Shape 32"/>
        <p:cNvGrpSpPr/>
        <p:nvPr/>
      </p:nvGrpSpPr>
      <p:grpSpPr>
        <a:xfrm>
          <a:off x="0" y="0"/>
          <a:ext cx="0" cy="0"/>
          <a:chOff x="0" y="0"/>
          <a:chExt cx="0" cy="0"/>
        </a:xfrm>
      </p:grpSpPr>
      <p:sp>
        <p:nvSpPr>
          <p:cNvPr id="33" name="Google Shape;33;p16"/>
          <p:cNvSpPr txBox="1">
            <a:spLocks noGrp="1"/>
          </p:cNvSpPr>
          <p:nvPr>
            <p:ph type="title"/>
          </p:nvPr>
        </p:nvSpPr>
        <p:spPr>
          <a:xfrm>
            <a:off x="731520" y="448056"/>
            <a:ext cx="75165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sz="2400" b="1" i="0">
                <a:solidFill>
                  <a:srgbClr val="0650C6"/>
                </a:solidFill>
                <a:latin typeface="Montserrat" pitchFamily="2" charset="77"/>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
        <p:nvSpPr>
          <p:cNvPr id="34" name="Google Shape;34;p16"/>
          <p:cNvSpPr txBox="1">
            <a:spLocks noGrp="1"/>
          </p:cNvSpPr>
          <p:nvPr>
            <p:ph type="body" idx="1"/>
          </p:nvPr>
        </p:nvSpPr>
        <p:spPr>
          <a:xfrm>
            <a:off x="4310993" y="1707326"/>
            <a:ext cx="4015200" cy="2151900"/>
          </a:xfrm>
          <a:prstGeom prst="rect">
            <a:avLst/>
          </a:prstGeom>
          <a:noFill/>
          <a:ln>
            <a:noFill/>
          </a:ln>
        </p:spPr>
        <p:txBody>
          <a:bodyPr spcFirstLastPara="1" wrap="square" lIns="91425" tIns="91425" rIns="91425" bIns="91425" anchor="t" anchorCtr="0">
            <a:noAutofit/>
          </a:bodyPr>
          <a:lstStyle>
            <a:lvl1pPr marL="139700" lvl="0" indent="0" algn="l">
              <a:lnSpc>
                <a:spcPct val="100000"/>
              </a:lnSpc>
              <a:spcBef>
                <a:spcPts val="0"/>
              </a:spcBef>
              <a:spcAft>
                <a:spcPts val="0"/>
              </a:spcAft>
              <a:buSzPts val="1400"/>
              <a:buNone/>
              <a:defRPr sz="1400" b="0"/>
            </a:lvl1pPr>
            <a:lvl2pPr marL="914400" lvl="1" indent="-330200" algn="l">
              <a:lnSpc>
                <a:spcPct val="115000"/>
              </a:lnSpc>
              <a:spcBef>
                <a:spcPts val="0"/>
              </a:spcBef>
              <a:spcAft>
                <a:spcPts val="0"/>
              </a:spcAft>
              <a:buSzPts val="16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292100" algn="l">
              <a:lnSpc>
                <a:spcPct val="115000"/>
              </a:lnSpc>
              <a:spcBef>
                <a:spcPts val="0"/>
              </a:spcBef>
              <a:spcAft>
                <a:spcPts val="0"/>
              </a:spcAft>
              <a:buSzPts val="1000"/>
              <a:buChar char="○"/>
              <a:defRPr/>
            </a:lvl8pPr>
            <a:lvl9pPr marL="4114800" lvl="8" indent="-285750" algn="l">
              <a:lnSpc>
                <a:spcPct val="115000"/>
              </a:lnSpc>
              <a:spcBef>
                <a:spcPts val="0"/>
              </a:spcBef>
              <a:spcAft>
                <a:spcPts val="0"/>
              </a:spcAft>
              <a:buSzPts val="900"/>
              <a:buChar char="■"/>
              <a:defRPr/>
            </a:lvl9pPr>
          </a:lstStyle>
          <a:p>
            <a:endParaRPr/>
          </a:p>
        </p:txBody>
      </p:sp>
      <p:sp>
        <p:nvSpPr>
          <p:cNvPr id="36" name="Google Shape;36;p16"/>
          <p:cNvSpPr/>
          <p:nvPr/>
        </p:nvSpPr>
        <p:spPr>
          <a:xfrm>
            <a:off x="-19125" y="4893300"/>
            <a:ext cx="9163200" cy="250200"/>
          </a:xfrm>
          <a:prstGeom prst="rect">
            <a:avLst/>
          </a:prstGeom>
          <a:solidFill>
            <a:srgbClr val="E77B0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 name="Gráfico 1">
            <a:extLst>
              <a:ext uri="{FF2B5EF4-FFF2-40B4-BE49-F238E27FC236}">
                <a16:creationId xmlns:a16="http://schemas.microsoft.com/office/drawing/2014/main" id="{1429E907-9720-5DE5-051F-766FFB9D535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8100000">
            <a:off x="152464" y="1159634"/>
            <a:ext cx="2262609" cy="3851167"/>
          </a:xfrm>
          <a:prstGeom prst="rect">
            <a:avLst/>
          </a:prstGeom>
        </p:spPr>
      </p:pic>
      <p:sp>
        <p:nvSpPr>
          <p:cNvPr id="3" name="Rectángulo 2">
            <a:extLst>
              <a:ext uri="{FF2B5EF4-FFF2-40B4-BE49-F238E27FC236}">
                <a16:creationId xmlns:a16="http://schemas.microsoft.com/office/drawing/2014/main" id="{D553A053-795D-3FBA-D0B9-E23476D254C8}"/>
              </a:ext>
            </a:extLst>
          </p:cNvPr>
          <p:cNvSpPr/>
          <p:nvPr userDrawn="1"/>
        </p:nvSpPr>
        <p:spPr>
          <a:xfrm>
            <a:off x="-10239" y="4793220"/>
            <a:ext cx="9156172" cy="353179"/>
          </a:xfrm>
          <a:prstGeom prst="rect">
            <a:avLst/>
          </a:prstGeom>
          <a:solidFill>
            <a:srgbClr val="0650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a:extLst>
              <a:ext uri="{FF2B5EF4-FFF2-40B4-BE49-F238E27FC236}">
                <a16:creationId xmlns:a16="http://schemas.microsoft.com/office/drawing/2014/main" id="{14C1F4DB-F3C3-02AE-E7C3-B9506C4082D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46797" y="1485698"/>
            <a:ext cx="2763729" cy="3307522"/>
          </a:xfrm>
          <a:prstGeom prst="rect">
            <a:avLst/>
          </a:prstGeom>
        </p:spPr>
      </p:pic>
      <p:sp>
        <p:nvSpPr>
          <p:cNvPr id="6" name="Marcador de texto 5">
            <a:extLst>
              <a:ext uri="{FF2B5EF4-FFF2-40B4-BE49-F238E27FC236}">
                <a16:creationId xmlns:a16="http://schemas.microsoft.com/office/drawing/2014/main" id="{A5CB7F74-D267-A092-8D48-003CF4C9DCB7}"/>
              </a:ext>
            </a:extLst>
          </p:cNvPr>
          <p:cNvSpPr>
            <a:spLocks noGrp="1"/>
          </p:cNvSpPr>
          <p:nvPr>
            <p:ph type="body" sz="quarter" idx="10" hasCustomPrompt="1"/>
          </p:nvPr>
        </p:nvSpPr>
        <p:spPr>
          <a:xfrm>
            <a:off x="731520" y="1014791"/>
            <a:ext cx="5659535" cy="349250"/>
          </a:xfrm>
          <a:prstGeom prst="rect">
            <a:avLst/>
          </a:prstGeom>
        </p:spPr>
        <p:txBody>
          <a:bodyPr/>
          <a:lstStyle>
            <a:lvl1pPr>
              <a:defRPr b="0">
                <a:solidFill>
                  <a:schemeClr val="bg1">
                    <a:lumMod val="50000"/>
                  </a:schemeClr>
                </a:solidFill>
              </a:defRPr>
            </a:lvl1pPr>
          </a:lstStyle>
          <a:p>
            <a:pPr lvl="0"/>
            <a:r>
              <a:rPr lang="es-MX"/>
              <a:t>Haga clic para modificar subtítulo</a:t>
            </a:r>
            <a:endParaRPr lang="es-CO"/>
          </a:p>
        </p:txBody>
      </p:sp>
    </p:spTree>
    <p:extLst>
      <p:ext uri="{BB962C8B-B14F-4D97-AF65-F5344CB8AC3E}">
        <p14:creationId xmlns:p14="http://schemas.microsoft.com/office/powerpoint/2010/main" val="1567829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reserve="1" userDrawn="1">
  <p:cSld name="1_One column text">
    <p:spTree>
      <p:nvGrpSpPr>
        <p:cNvPr id="1" name="Shape 32"/>
        <p:cNvGrpSpPr/>
        <p:nvPr/>
      </p:nvGrpSpPr>
      <p:grpSpPr>
        <a:xfrm>
          <a:off x="0" y="0"/>
          <a:ext cx="0" cy="0"/>
          <a:chOff x="0" y="0"/>
          <a:chExt cx="0" cy="0"/>
        </a:xfrm>
      </p:grpSpPr>
      <p:sp>
        <p:nvSpPr>
          <p:cNvPr id="33" name="Google Shape;33;p16"/>
          <p:cNvSpPr txBox="1">
            <a:spLocks noGrp="1"/>
          </p:cNvSpPr>
          <p:nvPr>
            <p:ph type="title"/>
          </p:nvPr>
        </p:nvSpPr>
        <p:spPr>
          <a:xfrm>
            <a:off x="731520" y="448056"/>
            <a:ext cx="75165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sz="2400">
                <a:solidFill>
                  <a:srgbClr val="0650C6"/>
                </a:solidFill>
                <a:latin typeface="Montserrat" pitchFamily="2" charset="77"/>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
        <p:nvSpPr>
          <p:cNvPr id="34" name="Google Shape;34;p16"/>
          <p:cNvSpPr txBox="1">
            <a:spLocks noGrp="1"/>
          </p:cNvSpPr>
          <p:nvPr>
            <p:ph type="body" idx="1"/>
          </p:nvPr>
        </p:nvSpPr>
        <p:spPr>
          <a:xfrm>
            <a:off x="4310993" y="1707326"/>
            <a:ext cx="4015200" cy="2151900"/>
          </a:xfrm>
          <a:prstGeom prst="rect">
            <a:avLst/>
          </a:prstGeom>
          <a:noFill/>
          <a:ln>
            <a:noFill/>
          </a:ln>
        </p:spPr>
        <p:txBody>
          <a:bodyPr spcFirstLastPara="1" wrap="square" lIns="91425" tIns="91425" rIns="91425" bIns="91425" anchor="t" anchorCtr="0">
            <a:noAutofit/>
          </a:bodyPr>
          <a:lstStyle>
            <a:lvl1pPr marL="457200" lvl="0" indent="-317500" algn="l">
              <a:lnSpc>
                <a:spcPct val="100000"/>
              </a:lnSpc>
              <a:spcBef>
                <a:spcPts val="0"/>
              </a:spcBef>
              <a:spcAft>
                <a:spcPts val="0"/>
              </a:spcAft>
              <a:buSzPts val="1400"/>
              <a:buChar char="●"/>
              <a:defRPr sz="1400"/>
            </a:lvl1pPr>
            <a:lvl2pPr marL="914400" lvl="1" indent="-330200" algn="l">
              <a:lnSpc>
                <a:spcPct val="115000"/>
              </a:lnSpc>
              <a:spcBef>
                <a:spcPts val="0"/>
              </a:spcBef>
              <a:spcAft>
                <a:spcPts val="0"/>
              </a:spcAft>
              <a:buSzPts val="16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292100" algn="l">
              <a:lnSpc>
                <a:spcPct val="115000"/>
              </a:lnSpc>
              <a:spcBef>
                <a:spcPts val="0"/>
              </a:spcBef>
              <a:spcAft>
                <a:spcPts val="0"/>
              </a:spcAft>
              <a:buSzPts val="1000"/>
              <a:buChar char="○"/>
              <a:defRPr/>
            </a:lvl8pPr>
            <a:lvl9pPr marL="4114800" lvl="8" indent="-285750" algn="l">
              <a:lnSpc>
                <a:spcPct val="115000"/>
              </a:lnSpc>
              <a:spcBef>
                <a:spcPts val="0"/>
              </a:spcBef>
              <a:spcAft>
                <a:spcPts val="0"/>
              </a:spcAft>
              <a:buSzPts val="900"/>
              <a:buChar char="■"/>
              <a:defRPr/>
            </a:lvl9pPr>
          </a:lstStyle>
          <a:p>
            <a:endParaRPr/>
          </a:p>
        </p:txBody>
      </p:sp>
      <p:sp>
        <p:nvSpPr>
          <p:cNvPr id="36" name="Google Shape;36;p16"/>
          <p:cNvSpPr/>
          <p:nvPr/>
        </p:nvSpPr>
        <p:spPr>
          <a:xfrm>
            <a:off x="-19125" y="4893300"/>
            <a:ext cx="9163200" cy="250200"/>
          </a:xfrm>
          <a:prstGeom prst="rect">
            <a:avLst/>
          </a:prstGeom>
          <a:solidFill>
            <a:srgbClr val="E77B0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 name="Rectángulo 2">
            <a:extLst>
              <a:ext uri="{FF2B5EF4-FFF2-40B4-BE49-F238E27FC236}">
                <a16:creationId xmlns:a16="http://schemas.microsoft.com/office/drawing/2014/main" id="{D553A053-795D-3FBA-D0B9-E23476D254C8}"/>
              </a:ext>
            </a:extLst>
          </p:cNvPr>
          <p:cNvSpPr/>
          <p:nvPr userDrawn="1"/>
        </p:nvSpPr>
        <p:spPr>
          <a:xfrm>
            <a:off x="-10239" y="4793220"/>
            <a:ext cx="9156172" cy="353179"/>
          </a:xfrm>
          <a:prstGeom prst="rect">
            <a:avLst/>
          </a:prstGeom>
          <a:solidFill>
            <a:srgbClr val="0650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Marcador de texto 5">
            <a:extLst>
              <a:ext uri="{FF2B5EF4-FFF2-40B4-BE49-F238E27FC236}">
                <a16:creationId xmlns:a16="http://schemas.microsoft.com/office/drawing/2014/main" id="{E3E9CEDB-202A-56F9-56BC-5E172D8CDAAE}"/>
              </a:ext>
            </a:extLst>
          </p:cNvPr>
          <p:cNvSpPr>
            <a:spLocks noGrp="1"/>
          </p:cNvSpPr>
          <p:nvPr>
            <p:ph type="body" sz="quarter" idx="10" hasCustomPrompt="1"/>
          </p:nvPr>
        </p:nvSpPr>
        <p:spPr>
          <a:xfrm>
            <a:off x="731520" y="1014791"/>
            <a:ext cx="5659535" cy="349250"/>
          </a:xfrm>
          <a:prstGeom prst="rect">
            <a:avLst/>
          </a:prstGeom>
        </p:spPr>
        <p:txBody>
          <a:bodyPr/>
          <a:lstStyle>
            <a:lvl1pPr>
              <a:defRPr b="0">
                <a:solidFill>
                  <a:schemeClr val="bg1">
                    <a:lumMod val="50000"/>
                  </a:schemeClr>
                </a:solidFill>
              </a:defRPr>
            </a:lvl1pPr>
          </a:lstStyle>
          <a:p>
            <a:pPr lvl="0"/>
            <a:r>
              <a:rPr lang="es-MX"/>
              <a:t>Haga clic para modificar subtítulo</a:t>
            </a:r>
            <a:endParaRPr lang="es-CO"/>
          </a:p>
        </p:txBody>
      </p:sp>
    </p:spTree>
    <p:extLst>
      <p:ext uri="{BB962C8B-B14F-4D97-AF65-F5344CB8AC3E}">
        <p14:creationId xmlns:p14="http://schemas.microsoft.com/office/powerpoint/2010/main" val="1939701746"/>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Shape 8"/>
        <p:cNvGrpSpPr/>
        <p:nvPr/>
      </p:nvGrpSpPr>
      <p:grpSpPr>
        <a:xfrm>
          <a:off x="0" y="0"/>
          <a:ext cx="0" cy="0"/>
          <a:chOff x="0" y="0"/>
          <a:chExt cx="0" cy="0"/>
        </a:xfrm>
      </p:grpSpPr>
      <p:pic>
        <p:nvPicPr>
          <p:cNvPr id="2" name="Gráfico 1">
            <a:extLst>
              <a:ext uri="{FF2B5EF4-FFF2-40B4-BE49-F238E27FC236}">
                <a16:creationId xmlns:a16="http://schemas.microsoft.com/office/drawing/2014/main" id="{7213EE4C-4206-9033-253A-F9960A9C74C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359721" y="-1341589"/>
            <a:ext cx="3431632" cy="3551821"/>
          </a:xfrm>
          <a:prstGeom prst="rect">
            <a:avLst/>
          </a:prstGeom>
        </p:spPr>
      </p:pic>
      <p:sp>
        <p:nvSpPr>
          <p:cNvPr id="3" name="Google Shape;10;p11">
            <a:extLst>
              <a:ext uri="{FF2B5EF4-FFF2-40B4-BE49-F238E27FC236}">
                <a16:creationId xmlns:a16="http://schemas.microsoft.com/office/drawing/2014/main" id="{C2AF606D-143A-8C26-5778-59F9D27A4808}"/>
              </a:ext>
            </a:extLst>
          </p:cNvPr>
          <p:cNvSpPr txBox="1">
            <a:spLocks noGrp="1"/>
          </p:cNvSpPr>
          <p:nvPr>
            <p:ph type="title"/>
          </p:nvPr>
        </p:nvSpPr>
        <p:spPr>
          <a:xfrm>
            <a:off x="1346147" y="2646919"/>
            <a:ext cx="6451705"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2"/>
              </a:buClr>
              <a:buSzPts val="3000"/>
              <a:buNone/>
              <a:defRPr sz="3000">
                <a:solidFill>
                  <a:schemeClr val="bg1"/>
                </a:solidFill>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Tree>
    <p:extLst>
      <p:ext uri="{BB962C8B-B14F-4D97-AF65-F5344CB8AC3E}">
        <p14:creationId xmlns:p14="http://schemas.microsoft.com/office/powerpoint/2010/main" val="1728359434"/>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ne column text" userDrawn="1">
  <p:cSld name="ONE_COLUMN_TEXT">
    <p:spTree>
      <p:nvGrpSpPr>
        <p:cNvPr id="1" name="Shape 32"/>
        <p:cNvGrpSpPr/>
        <p:nvPr/>
      </p:nvGrpSpPr>
      <p:grpSpPr>
        <a:xfrm>
          <a:off x="0" y="0"/>
          <a:ext cx="0" cy="0"/>
          <a:chOff x="0" y="0"/>
          <a:chExt cx="0" cy="0"/>
        </a:xfrm>
      </p:grpSpPr>
      <p:sp>
        <p:nvSpPr>
          <p:cNvPr id="33" name="Google Shape;33;p16"/>
          <p:cNvSpPr txBox="1">
            <a:spLocks noGrp="1"/>
          </p:cNvSpPr>
          <p:nvPr>
            <p:ph type="title"/>
          </p:nvPr>
        </p:nvSpPr>
        <p:spPr>
          <a:xfrm>
            <a:off x="731520" y="448056"/>
            <a:ext cx="75165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sz="2400" b="1" i="0">
                <a:solidFill>
                  <a:srgbClr val="E77B06"/>
                </a:solidFill>
                <a:latin typeface="Montserrat" pitchFamily="2" charset="77"/>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
        <p:nvSpPr>
          <p:cNvPr id="34" name="Google Shape;34;p16"/>
          <p:cNvSpPr txBox="1">
            <a:spLocks noGrp="1"/>
          </p:cNvSpPr>
          <p:nvPr>
            <p:ph type="body" idx="1"/>
          </p:nvPr>
        </p:nvSpPr>
        <p:spPr>
          <a:xfrm>
            <a:off x="955050" y="1754975"/>
            <a:ext cx="4015200" cy="2151900"/>
          </a:xfrm>
          <a:prstGeom prst="rect">
            <a:avLst/>
          </a:prstGeom>
          <a:noFill/>
          <a:ln>
            <a:noFill/>
          </a:ln>
        </p:spPr>
        <p:txBody>
          <a:bodyPr spcFirstLastPara="1" wrap="square" lIns="91425" tIns="91425" rIns="91425" bIns="91425" anchor="t" anchorCtr="0">
            <a:noAutofit/>
          </a:bodyPr>
          <a:lstStyle>
            <a:lvl1pPr marL="139700" lvl="0" indent="0" algn="l">
              <a:lnSpc>
                <a:spcPct val="100000"/>
              </a:lnSpc>
              <a:spcBef>
                <a:spcPts val="0"/>
              </a:spcBef>
              <a:spcAft>
                <a:spcPts val="0"/>
              </a:spcAft>
              <a:buSzPts val="1400"/>
              <a:buNone/>
              <a:defRPr sz="1400" b="0"/>
            </a:lvl1pPr>
            <a:lvl2pPr marL="914400" lvl="1" indent="-330200" algn="l">
              <a:lnSpc>
                <a:spcPct val="115000"/>
              </a:lnSpc>
              <a:spcBef>
                <a:spcPts val="0"/>
              </a:spcBef>
              <a:spcAft>
                <a:spcPts val="0"/>
              </a:spcAft>
              <a:buSzPts val="16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292100" algn="l">
              <a:lnSpc>
                <a:spcPct val="115000"/>
              </a:lnSpc>
              <a:spcBef>
                <a:spcPts val="0"/>
              </a:spcBef>
              <a:spcAft>
                <a:spcPts val="0"/>
              </a:spcAft>
              <a:buSzPts val="1000"/>
              <a:buChar char="○"/>
              <a:defRPr/>
            </a:lvl8pPr>
            <a:lvl9pPr marL="4114800" lvl="8" indent="-285750" algn="l">
              <a:lnSpc>
                <a:spcPct val="115000"/>
              </a:lnSpc>
              <a:spcBef>
                <a:spcPts val="0"/>
              </a:spcBef>
              <a:spcAft>
                <a:spcPts val="0"/>
              </a:spcAft>
              <a:buSzPts val="900"/>
              <a:buChar char="■"/>
              <a:defRPr/>
            </a:lvl9pPr>
          </a:lstStyle>
          <a:p>
            <a:endParaRPr/>
          </a:p>
        </p:txBody>
      </p:sp>
      <p:sp>
        <p:nvSpPr>
          <p:cNvPr id="35" name="Google Shape;35;p16"/>
          <p:cNvSpPr>
            <a:spLocks noGrp="1"/>
          </p:cNvSpPr>
          <p:nvPr>
            <p:ph type="pic" idx="2"/>
          </p:nvPr>
        </p:nvSpPr>
        <p:spPr>
          <a:xfrm>
            <a:off x="5525400" y="1445000"/>
            <a:ext cx="3283800" cy="3283800"/>
          </a:xfrm>
          <a:prstGeom prst="ellipse">
            <a:avLst/>
          </a:prstGeom>
          <a:noFill/>
          <a:ln>
            <a:noFill/>
          </a:ln>
        </p:spPr>
        <p:txBody>
          <a:bodyPr/>
          <a:lstStyle/>
          <a:p>
            <a:endParaRPr lang="es-CO"/>
          </a:p>
        </p:txBody>
      </p:sp>
      <p:sp>
        <p:nvSpPr>
          <p:cNvPr id="2" name="Rectángulo 1">
            <a:extLst>
              <a:ext uri="{FF2B5EF4-FFF2-40B4-BE49-F238E27FC236}">
                <a16:creationId xmlns:a16="http://schemas.microsoft.com/office/drawing/2014/main" id="{6DD8777B-C148-9D48-DA1F-54792E25C08B}"/>
              </a:ext>
            </a:extLst>
          </p:cNvPr>
          <p:cNvSpPr/>
          <p:nvPr userDrawn="1"/>
        </p:nvSpPr>
        <p:spPr>
          <a:xfrm>
            <a:off x="-10239" y="4793220"/>
            <a:ext cx="9156172" cy="353179"/>
          </a:xfrm>
          <a:prstGeom prst="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Marcador de texto 5">
            <a:extLst>
              <a:ext uri="{FF2B5EF4-FFF2-40B4-BE49-F238E27FC236}">
                <a16:creationId xmlns:a16="http://schemas.microsoft.com/office/drawing/2014/main" id="{A6DA3096-B28A-7618-AEC9-A41850DFBEF4}"/>
              </a:ext>
            </a:extLst>
          </p:cNvPr>
          <p:cNvSpPr>
            <a:spLocks noGrp="1"/>
          </p:cNvSpPr>
          <p:nvPr>
            <p:ph type="body" sz="quarter" idx="10" hasCustomPrompt="1"/>
          </p:nvPr>
        </p:nvSpPr>
        <p:spPr>
          <a:xfrm>
            <a:off x="731520" y="1014791"/>
            <a:ext cx="5659535" cy="349250"/>
          </a:xfrm>
          <a:prstGeom prst="rect">
            <a:avLst/>
          </a:prstGeom>
        </p:spPr>
        <p:txBody>
          <a:bodyPr/>
          <a:lstStyle>
            <a:lvl1pPr>
              <a:defRPr b="0">
                <a:solidFill>
                  <a:schemeClr val="bg1">
                    <a:lumMod val="50000"/>
                  </a:schemeClr>
                </a:solidFill>
              </a:defRPr>
            </a:lvl1pPr>
          </a:lstStyle>
          <a:p>
            <a:pPr lvl="0"/>
            <a:r>
              <a:rPr lang="es-MX"/>
              <a:t>Haga clic para modificar subtítulo</a:t>
            </a:r>
            <a:endParaRPr lang="es-CO"/>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Shape 8"/>
        <p:cNvGrpSpPr/>
        <p:nvPr/>
      </p:nvGrpSpPr>
      <p:grpSpPr>
        <a:xfrm>
          <a:off x="0" y="0"/>
          <a:ext cx="0" cy="0"/>
          <a:chOff x="0" y="0"/>
          <a:chExt cx="0" cy="0"/>
        </a:xfrm>
      </p:grpSpPr>
      <p:pic>
        <p:nvPicPr>
          <p:cNvPr id="2" name="Gráfico 1">
            <a:extLst>
              <a:ext uri="{FF2B5EF4-FFF2-40B4-BE49-F238E27FC236}">
                <a16:creationId xmlns:a16="http://schemas.microsoft.com/office/drawing/2014/main" id="{7213EE4C-4206-9033-253A-F9960A9C74C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359721" y="-1341589"/>
            <a:ext cx="3431632" cy="3551821"/>
          </a:xfrm>
          <a:prstGeom prst="rect">
            <a:avLst/>
          </a:prstGeom>
        </p:spPr>
      </p:pic>
      <p:sp>
        <p:nvSpPr>
          <p:cNvPr id="3" name="Google Shape;10;p11">
            <a:extLst>
              <a:ext uri="{FF2B5EF4-FFF2-40B4-BE49-F238E27FC236}">
                <a16:creationId xmlns:a16="http://schemas.microsoft.com/office/drawing/2014/main" id="{C2AF606D-143A-8C26-5778-59F9D27A4808}"/>
              </a:ext>
            </a:extLst>
          </p:cNvPr>
          <p:cNvSpPr txBox="1">
            <a:spLocks noGrp="1"/>
          </p:cNvSpPr>
          <p:nvPr>
            <p:ph type="title"/>
          </p:nvPr>
        </p:nvSpPr>
        <p:spPr>
          <a:xfrm>
            <a:off x="1346147" y="2646919"/>
            <a:ext cx="6451705"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2"/>
              </a:buClr>
              <a:buSzPts val="3000"/>
              <a:buNone/>
              <a:defRPr sz="3000">
                <a:solidFill>
                  <a:schemeClr val="bg1"/>
                </a:solidFill>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Tree>
    <p:extLst>
      <p:ext uri="{BB962C8B-B14F-4D97-AF65-F5344CB8AC3E}">
        <p14:creationId xmlns:p14="http://schemas.microsoft.com/office/powerpoint/2010/main" val="1986662779"/>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61" r:id="rId3"/>
    <p:sldLayoutId id="2147483677" r:id="rId4"/>
    <p:sldLayoutId id="2147483673" r:id="rId5"/>
    <p:sldLayoutId id="2147483674" r:id="rId6"/>
    <p:sldLayoutId id="2147483678" r:id="rId7"/>
    <p:sldLayoutId id="2147483653" r:id="rId8"/>
    <p:sldLayoutId id="2147483688" r:id="rId9"/>
    <p:sldLayoutId id="2147483689" r:id="rId10"/>
    <p:sldLayoutId id="2147483679" r:id="rId11"/>
    <p:sldLayoutId id="2147483676" r:id="rId12"/>
    <p:sldLayoutId id="2147483680" r:id="rId13"/>
    <p:sldLayoutId id="2147483681" r:id="rId14"/>
    <p:sldLayoutId id="2147483682" r:id="rId15"/>
    <p:sldLayoutId id="2147483683" r:id="rId16"/>
    <p:sldLayoutId id="2147483687" r:id="rId17"/>
    <p:sldLayoutId id="2147483684" r:id="rId18"/>
    <p:sldLayoutId id="2147483685" r:id="rId19"/>
    <p:sldLayoutId id="2147483686" r:id="rId20"/>
    <p:sldLayoutId id="2147483690" r:id="rId21"/>
    <p:sldLayoutId id="2147483691" r:id="rId22"/>
    <p:sldLayoutId id="2147483692" r:id="rId2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itchFamily="2" charset="77"/>
          <a:ea typeface="Montserrat" pitchFamily="2" charset="77"/>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itchFamily="2" charset="77"/>
          <a:ea typeface="Montserrat" pitchFamily="2" charset="77"/>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svg"/></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26.sv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9.jpg"/><Relationship Id="rId1" Type="http://schemas.openxmlformats.org/officeDocument/2006/relationships/slideLayout" Target="../slideLayouts/slideLayout3.xml"/><Relationship Id="rId4" Type="http://schemas.openxmlformats.org/officeDocument/2006/relationships/image" Target="../media/image26.sv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1.xml"/><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1.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3.xml"/><Relationship Id="rId5" Type="http://schemas.openxmlformats.org/officeDocument/2006/relationships/image" Target="../media/image40.sv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8.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48.svg"/></Relationships>
</file>

<file path=ppt/slides/_rels/slide2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svg"/><Relationship Id="rId7" Type="http://schemas.openxmlformats.org/officeDocument/2006/relationships/image" Target="../media/image54.svg"/><Relationship Id="rId12" Type="http://schemas.openxmlformats.org/officeDocument/2006/relationships/image" Target="../media/image30.jpeg"/><Relationship Id="rId2" Type="http://schemas.openxmlformats.org/officeDocument/2006/relationships/image" Target="../media/image49.png"/><Relationship Id="rId1" Type="http://schemas.openxmlformats.org/officeDocument/2006/relationships/slideLayout" Target="../slideLayouts/slideLayout14.xml"/><Relationship Id="rId6" Type="http://schemas.openxmlformats.org/officeDocument/2006/relationships/image" Target="../media/image53.png"/><Relationship Id="rId11" Type="http://schemas.openxmlformats.org/officeDocument/2006/relationships/image" Target="../media/image58.svg"/><Relationship Id="rId5" Type="http://schemas.openxmlformats.org/officeDocument/2006/relationships/image" Target="../media/image52.sv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svg"/></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Patrón de fondo&#10;&#10;El contenido generado por IA puede ser incorrecto.">
            <a:extLst>
              <a:ext uri="{FF2B5EF4-FFF2-40B4-BE49-F238E27FC236}">
                <a16:creationId xmlns:a16="http://schemas.microsoft.com/office/drawing/2014/main" id="{87D38B59-FF43-D3C6-D647-24E63C8D09E3}"/>
              </a:ext>
            </a:extLst>
          </p:cNvPr>
          <p:cNvPicPr>
            <a:picLocks noChangeAspect="1"/>
          </p:cNvPicPr>
          <p:nvPr/>
        </p:nvPicPr>
        <p:blipFill>
          <a:blip r:embed="rId2"/>
          <a:stretch>
            <a:fillRect/>
          </a:stretch>
        </p:blipFill>
        <p:spPr>
          <a:xfrm>
            <a:off x="-1" y="0"/>
            <a:ext cx="9144001" cy="5143500"/>
          </a:xfrm>
          <a:prstGeom prst="rect">
            <a:avLst/>
          </a:prstGeom>
        </p:spPr>
      </p:pic>
      <p:sp>
        <p:nvSpPr>
          <p:cNvPr id="4" name="Título 3">
            <a:extLst>
              <a:ext uri="{FF2B5EF4-FFF2-40B4-BE49-F238E27FC236}">
                <a16:creationId xmlns:a16="http://schemas.microsoft.com/office/drawing/2014/main" id="{78CD3AD5-5B0C-1ABB-675A-A65AE156BC72}"/>
              </a:ext>
            </a:extLst>
          </p:cNvPr>
          <p:cNvSpPr>
            <a:spLocks noGrp="1"/>
          </p:cNvSpPr>
          <p:nvPr>
            <p:ph type="title"/>
          </p:nvPr>
        </p:nvSpPr>
        <p:spPr>
          <a:xfrm>
            <a:off x="450937" y="2093367"/>
            <a:ext cx="8584891" cy="2405812"/>
          </a:xfrm>
        </p:spPr>
        <p:txBody>
          <a:bodyPr/>
          <a:lstStyle/>
          <a:p>
            <a:pPr marL="139700">
              <a:buClr>
                <a:srgbClr val="000000"/>
              </a:buClr>
              <a:buSzPts val="1400"/>
            </a:pPr>
            <a:r>
              <a:rPr lang="es-CO" sz="3600" dirty="0">
                <a:latin typeface="Montserrat"/>
              </a:rPr>
              <a:t>Taller institucional</a:t>
            </a:r>
            <a:br>
              <a:rPr lang="es-CO" sz="3600" dirty="0"/>
            </a:br>
            <a:r>
              <a:rPr lang="es-CO" sz="3600" dirty="0">
                <a:latin typeface="Montserrat"/>
              </a:rPr>
              <a:t>Ajustes razonables como estrategia pedagógica</a:t>
            </a:r>
            <a:endParaRPr lang="es-ES" dirty="0"/>
          </a:p>
        </p:txBody>
      </p:sp>
      <p:sp>
        <p:nvSpPr>
          <p:cNvPr id="6" name="Título 3">
            <a:extLst>
              <a:ext uri="{FF2B5EF4-FFF2-40B4-BE49-F238E27FC236}">
                <a16:creationId xmlns:a16="http://schemas.microsoft.com/office/drawing/2014/main" id="{5A006697-231F-7051-3BFF-FFC7ED484978}"/>
              </a:ext>
            </a:extLst>
          </p:cNvPr>
          <p:cNvSpPr txBox="1">
            <a:spLocks/>
          </p:cNvSpPr>
          <p:nvPr/>
        </p:nvSpPr>
        <p:spPr>
          <a:xfrm>
            <a:off x="450937" y="1468527"/>
            <a:ext cx="5486567" cy="71688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000"/>
              <a:buFont typeface="Arial"/>
              <a:buNone/>
              <a:defRPr sz="3000" b="1" i="0" u="none" strike="noStrike" cap="none">
                <a:solidFill>
                  <a:schemeClr val="bg1"/>
                </a:solidFill>
                <a:latin typeface="Montserrat" pitchFamily="2" charset="77"/>
                <a:ea typeface="Montserrat" pitchFamily="2" charset="77"/>
                <a:cs typeface="Arial"/>
                <a:sym typeface="Arial"/>
              </a:defRPr>
            </a:lvl1pPr>
            <a:lvl2pPr marR="0" lvl="1" algn="l" rtl="0">
              <a:lnSpc>
                <a:spcPct val="100000"/>
              </a:lnSpc>
              <a:spcBef>
                <a:spcPts val="0"/>
              </a:spcBef>
              <a:spcAft>
                <a:spcPts val="0"/>
              </a:spcAft>
              <a:buClr>
                <a:srgbClr val="000000"/>
              </a:buClr>
              <a:buSzPts val="35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35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35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35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35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35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35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3500"/>
              <a:buFont typeface="Arial"/>
              <a:buNone/>
              <a:defRPr sz="1400" b="0" i="0" u="none" strike="noStrike" cap="none">
                <a:solidFill>
                  <a:srgbClr val="000000"/>
                </a:solidFill>
                <a:latin typeface="Arial"/>
                <a:ea typeface="Arial"/>
                <a:cs typeface="Arial"/>
                <a:sym typeface="Arial"/>
              </a:defRPr>
            </a:lvl9pPr>
          </a:lstStyle>
          <a:p>
            <a:pPr marL="139700">
              <a:buClr>
                <a:srgbClr val="000000"/>
              </a:buClr>
              <a:buSzPts val="1400"/>
            </a:pPr>
            <a:r>
              <a:rPr lang="es-CO" sz="3600" b="0" dirty="0">
                <a:latin typeface="Montserrat"/>
              </a:rPr>
              <a:t>Jornada pedagógica</a:t>
            </a:r>
            <a:endParaRPr lang="es-ES" b="0" dirty="0"/>
          </a:p>
        </p:txBody>
      </p:sp>
    </p:spTree>
    <p:extLst>
      <p:ext uri="{BB962C8B-B14F-4D97-AF65-F5344CB8AC3E}">
        <p14:creationId xmlns:p14="http://schemas.microsoft.com/office/powerpoint/2010/main" val="27221833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87D2AC3-C043-CA43-9E95-5697C6C311F4}"/>
              </a:ext>
            </a:extLst>
          </p:cNvPr>
          <p:cNvGrpSpPr/>
          <p:nvPr/>
        </p:nvGrpSpPr>
        <p:grpSpPr>
          <a:xfrm>
            <a:off x="2677625" y="1255193"/>
            <a:ext cx="3788750" cy="3937293"/>
            <a:chOff x="6304580" y="841049"/>
            <a:chExt cx="11901410" cy="12368020"/>
          </a:xfrm>
        </p:grpSpPr>
        <p:sp>
          <p:nvSpPr>
            <p:cNvPr id="3" name="Freeform 1">
              <a:extLst>
                <a:ext uri="{FF2B5EF4-FFF2-40B4-BE49-F238E27FC236}">
                  <a16:creationId xmlns:a16="http://schemas.microsoft.com/office/drawing/2014/main" id="{CF7E36BE-8096-7E47-9776-2054504D8162}"/>
                </a:ext>
              </a:extLst>
            </p:cNvPr>
            <p:cNvSpPr>
              <a:spLocks noChangeArrowheads="1"/>
            </p:cNvSpPr>
            <p:nvPr/>
          </p:nvSpPr>
          <p:spPr bwMode="auto">
            <a:xfrm>
              <a:off x="10593140" y="841049"/>
              <a:ext cx="1754103" cy="12365139"/>
            </a:xfrm>
            <a:custGeom>
              <a:avLst/>
              <a:gdLst>
                <a:gd name="T0" fmla="*/ 2684 w 2685"/>
                <a:gd name="T1" fmla="*/ 1448 h 18932"/>
                <a:gd name="T2" fmla="*/ 1343 w 2685"/>
                <a:gd name="T3" fmla="*/ 0 h 18932"/>
                <a:gd name="T4" fmla="*/ 0 w 2685"/>
                <a:gd name="T5" fmla="*/ 1448 h 18932"/>
                <a:gd name="T6" fmla="*/ 760 w 2685"/>
                <a:gd name="T7" fmla="*/ 1448 h 18932"/>
                <a:gd name="T8" fmla="*/ 760 w 2685"/>
                <a:gd name="T9" fmla="*/ 18931 h 18932"/>
                <a:gd name="T10" fmla="*/ 1902 w 2685"/>
                <a:gd name="T11" fmla="*/ 18931 h 18932"/>
                <a:gd name="T12" fmla="*/ 1902 w 2685"/>
                <a:gd name="T13" fmla="*/ 1448 h 18932"/>
                <a:gd name="T14" fmla="*/ 2684 w 2685"/>
                <a:gd name="T15" fmla="*/ 1448 h 189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85" h="18932">
                  <a:moveTo>
                    <a:pt x="2684" y="1448"/>
                  </a:moveTo>
                  <a:lnTo>
                    <a:pt x="1343" y="0"/>
                  </a:lnTo>
                  <a:lnTo>
                    <a:pt x="0" y="1448"/>
                  </a:lnTo>
                  <a:lnTo>
                    <a:pt x="760" y="1448"/>
                  </a:lnTo>
                  <a:lnTo>
                    <a:pt x="760" y="18931"/>
                  </a:lnTo>
                  <a:lnTo>
                    <a:pt x="1902" y="18931"/>
                  </a:lnTo>
                  <a:lnTo>
                    <a:pt x="1902" y="1448"/>
                  </a:lnTo>
                  <a:lnTo>
                    <a:pt x="2684" y="1448"/>
                  </a:lnTo>
                </a:path>
              </a:pathLst>
            </a:custGeom>
            <a:solidFill>
              <a:srgbClr val="94209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endParaRPr lang="en-US" sz="2449">
                <a:latin typeface="Montserrat" pitchFamily="2" charset="77"/>
              </a:endParaRPr>
            </a:p>
          </p:txBody>
        </p:sp>
        <p:sp>
          <p:nvSpPr>
            <p:cNvPr id="4" name="Freeform 2">
              <a:extLst>
                <a:ext uri="{FF2B5EF4-FFF2-40B4-BE49-F238E27FC236}">
                  <a16:creationId xmlns:a16="http://schemas.microsoft.com/office/drawing/2014/main" id="{EB94AD7A-5ECC-4740-93BD-7A074081C80A}"/>
                </a:ext>
              </a:extLst>
            </p:cNvPr>
            <p:cNvSpPr>
              <a:spLocks noChangeArrowheads="1"/>
            </p:cNvSpPr>
            <p:nvPr/>
          </p:nvSpPr>
          <p:spPr bwMode="auto">
            <a:xfrm>
              <a:off x="10109459" y="2876552"/>
              <a:ext cx="8096531" cy="10329636"/>
            </a:xfrm>
            <a:custGeom>
              <a:avLst/>
              <a:gdLst>
                <a:gd name="T0" fmla="*/ 12395 w 12396"/>
                <a:gd name="T1" fmla="*/ 1343 h 14322"/>
                <a:gd name="T2" fmla="*/ 10948 w 12396"/>
                <a:gd name="T3" fmla="*/ 0 h 14322"/>
                <a:gd name="T4" fmla="*/ 10948 w 12396"/>
                <a:gd name="T5" fmla="*/ 741 h 14322"/>
                <a:gd name="T6" fmla="*/ 6864 w 12396"/>
                <a:gd name="T7" fmla="*/ 741 h 14322"/>
                <a:gd name="T8" fmla="*/ 6864 w 12396"/>
                <a:gd name="T9" fmla="*/ 741 h 14322"/>
                <a:gd name="T10" fmla="*/ 960 w 12396"/>
                <a:gd name="T11" fmla="*/ 3716 h 14322"/>
                <a:gd name="T12" fmla="*/ 960 w 12396"/>
                <a:gd name="T13" fmla="*/ 3716 h 14322"/>
                <a:gd name="T14" fmla="*/ 0 w 12396"/>
                <a:gd name="T15" fmla="*/ 6687 h 14322"/>
                <a:gd name="T16" fmla="*/ 2 w 12396"/>
                <a:gd name="T17" fmla="*/ 6700 h 14322"/>
                <a:gd name="T18" fmla="*/ 2 w 12396"/>
                <a:gd name="T19" fmla="*/ 14321 h 14322"/>
                <a:gd name="T20" fmla="*/ 1144 w 12396"/>
                <a:gd name="T21" fmla="*/ 14321 h 14322"/>
                <a:gd name="T22" fmla="*/ 1144 w 12396"/>
                <a:gd name="T23" fmla="*/ 6729 h 14322"/>
                <a:gd name="T24" fmla="*/ 1144 w 12396"/>
                <a:gd name="T25" fmla="*/ 6729 h 14322"/>
                <a:gd name="T26" fmla="*/ 1959 w 12396"/>
                <a:gd name="T27" fmla="*/ 4271 h 14322"/>
                <a:gd name="T28" fmla="*/ 1959 w 12396"/>
                <a:gd name="T29" fmla="*/ 4271 h 14322"/>
                <a:gd name="T30" fmla="*/ 6864 w 12396"/>
                <a:gd name="T31" fmla="*/ 1883 h 14322"/>
                <a:gd name="T32" fmla="*/ 10948 w 12396"/>
                <a:gd name="T33" fmla="*/ 1883 h 14322"/>
                <a:gd name="T34" fmla="*/ 10948 w 12396"/>
                <a:gd name="T35" fmla="*/ 2686 h 14322"/>
                <a:gd name="T36" fmla="*/ 12395 w 12396"/>
                <a:gd name="T37" fmla="*/ 1343 h 14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396" h="14322">
                  <a:moveTo>
                    <a:pt x="12395" y="1343"/>
                  </a:moveTo>
                  <a:lnTo>
                    <a:pt x="10948" y="0"/>
                  </a:lnTo>
                  <a:lnTo>
                    <a:pt x="10948" y="741"/>
                  </a:lnTo>
                  <a:lnTo>
                    <a:pt x="6864" y="741"/>
                  </a:lnTo>
                  <a:lnTo>
                    <a:pt x="6864" y="741"/>
                  </a:lnTo>
                  <a:cubicBezTo>
                    <a:pt x="3468" y="741"/>
                    <a:pt x="1781" y="2362"/>
                    <a:pt x="960" y="3716"/>
                  </a:cubicBezTo>
                  <a:lnTo>
                    <a:pt x="960" y="3716"/>
                  </a:lnTo>
                  <a:cubicBezTo>
                    <a:pt x="77" y="5171"/>
                    <a:pt x="3" y="6626"/>
                    <a:pt x="0" y="6687"/>
                  </a:cubicBezTo>
                  <a:lnTo>
                    <a:pt x="2" y="6700"/>
                  </a:lnTo>
                  <a:lnTo>
                    <a:pt x="2" y="14321"/>
                  </a:lnTo>
                  <a:lnTo>
                    <a:pt x="1144" y="14321"/>
                  </a:lnTo>
                  <a:lnTo>
                    <a:pt x="1144" y="6729"/>
                  </a:lnTo>
                  <a:lnTo>
                    <a:pt x="1144" y="6729"/>
                  </a:lnTo>
                  <a:cubicBezTo>
                    <a:pt x="1144" y="6608"/>
                    <a:pt x="1248" y="5420"/>
                    <a:pt x="1959" y="4271"/>
                  </a:cubicBezTo>
                  <a:lnTo>
                    <a:pt x="1959" y="4271"/>
                  </a:lnTo>
                  <a:cubicBezTo>
                    <a:pt x="2935" y="2692"/>
                    <a:pt x="4584" y="1883"/>
                    <a:pt x="6864" y="1883"/>
                  </a:cubicBezTo>
                  <a:lnTo>
                    <a:pt x="10948" y="1883"/>
                  </a:lnTo>
                  <a:lnTo>
                    <a:pt x="10948" y="2686"/>
                  </a:lnTo>
                  <a:lnTo>
                    <a:pt x="12395" y="1343"/>
                  </a:lnTo>
                </a:path>
              </a:pathLst>
            </a:custGeom>
            <a:solidFill>
              <a:schemeClr val="accent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endParaRPr lang="en-US" sz="2449">
                <a:latin typeface="Montserrat" pitchFamily="2" charset="77"/>
              </a:endParaRPr>
            </a:p>
          </p:txBody>
        </p:sp>
        <p:sp>
          <p:nvSpPr>
            <p:cNvPr id="5" name="Freeform 3">
              <a:extLst>
                <a:ext uri="{FF2B5EF4-FFF2-40B4-BE49-F238E27FC236}">
                  <a16:creationId xmlns:a16="http://schemas.microsoft.com/office/drawing/2014/main" id="{3B1BE02A-A551-184F-AE20-50711C1A68C8}"/>
                </a:ext>
              </a:extLst>
            </p:cNvPr>
            <p:cNvSpPr>
              <a:spLocks noChangeArrowheads="1"/>
            </p:cNvSpPr>
            <p:nvPr/>
          </p:nvSpPr>
          <p:spPr bwMode="auto">
            <a:xfrm>
              <a:off x="12063566" y="5933424"/>
              <a:ext cx="3493808" cy="7272764"/>
            </a:xfrm>
            <a:custGeom>
              <a:avLst/>
              <a:gdLst>
                <a:gd name="T0" fmla="*/ 5349 w 5350"/>
                <a:gd name="T1" fmla="*/ 1343 h 11135"/>
                <a:gd name="T2" fmla="*/ 3902 w 5350"/>
                <a:gd name="T3" fmla="*/ 0 h 11135"/>
                <a:gd name="T4" fmla="*/ 3902 w 5350"/>
                <a:gd name="T5" fmla="*/ 701 h 11135"/>
                <a:gd name="T6" fmla="*/ 3902 w 5350"/>
                <a:gd name="T7" fmla="*/ 701 h 11135"/>
                <a:gd name="T8" fmla="*/ 785 w 5350"/>
                <a:gd name="T9" fmla="*/ 1854 h 11135"/>
                <a:gd name="T10" fmla="*/ 785 w 5350"/>
                <a:gd name="T11" fmla="*/ 1854 h 11135"/>
                <a:gd name="T12" fmla="*/ 12 w 5350"/>
                <a:gd name="T13" fmla="*/ 3124 h 11135"/>
                <a:gd name="T14" fmla="*/ 0 w 5350"/>
                <a:gd name="T15" fmla="*/ 3189 h 11135"/>
                <a:gd name="T16" fmla="*/ 0 w 5350"/>
                <a:gd name="T17" fmla="*/ 11134 h 11135"/>
                <a:gd name="T18" fmla="*/ 1141 w 5350"/>
                <a:gd name="T19" fmla="*/ 11134 h 11135"/>
                <a:gd name="T20" fmla="*/ 1141 w 5350"/>
                <a:gd name="T21" fmla="*/ 3342 h 11135"/>
                <a:gd name="T22" fmla="*/ 1141 w 5350"/>
                <a:gd name="T23" fmla="*/ 3342 h 11135"/>
                <a:gd name="T24" fmla="*/ 3902 w 5350"/>
                <a:gd name="T25" fmla="*/ 1846 h 11135"/>
                <a:gd name="T26" fmla="*/ 3902 w 5350"/>
                <a:gd name="T27" fmla="*/ 2685 h 11135"/>
                <a:gd name="T28" fmla="*/ 5349 w 5350"/>
                <a:gd name="T29" fmla="*/ 1343 h 1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350" h="11135">
                  <a:moveTo>
                    <a:pt x="5349" y="1343"/>
                  </a:moveTo>
                  <a:lnTo>
                    <a:pt x="3902" y="0"/>
                  </a:lnTo>
                  <a:lnTo>
                    <a:pt x="3902" y="701"/>
                  </a:lnTo>
                  <a:lnTo>
                    <a:pt x="3902" y="701"/>
                  </a:lnTo>
                  <a:cubicBezTo>
                    <a:pt x="2252" y="751"/>
                    <a:pt x="1300" y="1349"/>
                    <a:pt x="785" y="1854"/>
                  </a:cubicBezTo>
                  <a:lnTo>
                    <a:pt x="785" y="1854"/>
                  </a:lnTo>
                  <a:cubicBezTo>
                    <a:pt x="181" y="2450"/>
                    <a:pt x="28" y="3056"/>
                    <a:pt x="12" y="3124"/>
                  </a:cubicBezTo>
                  <a:lnTo>
                    <a:pt x="0" y="3189"/>
                  </a:lnTo>
                  <a:lnTo>
                    <a:pt x="0" y="11134"/>
                  </a:lnTo>
                  <a:lnTo>
                    <a:pt x="1141" y="11134"/>
                  </a:lnTo>
                  <a:lnTo>
                    <a:pt x="1141" y="3342"/>
                  </a:lnTo>
                  <a:lnTo>
                    <a:pt x="1141" y="3342"/>
                  </a:lnTo>
                  <a:cubicBezTo>
                    <a:pt x="1236" y="3072"/>
                    <a:pt x="1775" y="1919"/>
                    <a:pt x="3902" y="1846"/>
                  </a:cubicBezTo>
                  <a:lnTo>
                    <a:pt x="3902" y="2685"/>
                  </a:lnTo>
                  <a:lnTo>
                    <a:pt x="5349" y="1343"/>
                  </a:lnTo>
                </a:path>
              </a:pathLst>
            </a:custGeom>
            <a:solidFill>
              <a:schemeClr val="accent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endParaRPr lang="en-US" sz="2449">
                <a:latin typeface="Montserrat" pitchFamily="2" charset="77"/>
              </a:endParaRPr>
            </a:p>
          </p:txBody>
        </p:sp>
        <p:sp>
          <p:nvSpPr>
            <p:cNvPr id="6" name="Freeform 4">
              <a:extLst>
                <a:ext uri="{FF2B5EF4-FFF2-40B4-BE49-F238E27FC236}">
                  <a16:creationId xmlns:a16="http://schemas.microsoft.com/office/drawing/2014/main" id="{09381373-7F43-4F44-AF00-FA32CB84511B}"/>
                </a:ext>
              </a:extLst>
            </p:cNvPr>
            <p:cNvSpPr>
              <a:spLocks noChangeArrowheads="1"/>
            </p:cNvSpPr>
            <p:nvPr/>
          </p:nvSpPr>
          <p:spPr bwMode="auto">
            <a:xfrm>
              <a:off x="7183420" y="5535644"/>
              <a:ext cx="6607971" cy="7670545"/>
            </a:xfrm>
            <a:custGeom>
              <a:avLst/>
              <a:gdLst>
                <a:gd name="T0" fmla="*/ 10038 w 10744"/>
                <a:gd name="T1" fmla="*/ 3689 h 11337"/>
                <a:gd name="T2" fmla="*/ 10038 w 10744"/>
                <a:gd name="T3" fmla="*/ 3689 h 11337"/>
                <a:gd name="T4" fmla="*/ 4983 w 10744"/>
                <a:gd name="T5" fmla="*/ 802 h 11337"/>
                <a:gd name="T6" fmla="*/ 1447 w 10744"/>
                <a:gd name="T7" fmla="*/ 802 h 11337"/>
                <a:gd name="T8" fmla="*/ 1447 w 10744"/>
                <a:gd name="T9" fmla="*/ 0 h 11337"/>
                <a:gd name="T10" fmla="*/ 0 w 10744"/>
                <a:gd name="T11" fmla="*/ 1343 h 11337"/>
                <a:gd name="T12" fmla="*/ 1447 w 10744"/>
                <a:gd name="T13" fmla="*/ 2685 h 11337"/>
                <a:gd name="T14" fmla="*/ 1447 w 10744"/>
                <a:gd name="T15" fmla="*/ 1943 h 11337"/>
                <a:gd name="T16" fmla="*/ 4983 w 10744"/>
                <a:gd name="T17" fmla="*/ 1943 h 11337"/>
                <a:gd name="T18" fmla="*/ 4983 w 10744"/>
                <a:gd name="T19" fmla="*/ 1943 h 11337"/>
                <a:gd name="T20" fmla="*/ 9000 w 10744"/>
                <a:gd name="T21" fmla="*/ 4171 h 11337"/>
                <a:gd name="T22" fmla="*/ 9000 w 10744"/>
                <a:gd name="T23" fmla="*/ 4171 h 11337"/>
                <a:gd name="T24" fmla="*/ 9601 w 10744"/>
                <a:gd name="T25" fmla="*/ 6521 h 11337"/>
                <a:gd name="T26" fmla="*/ 9601 w 10744"/>
                <a:gd name="T27" fmla="*/ 11336 h 11337"/>
                <a:gd name="T28" fmla="*/ 10743 w 10744"/>
                <a:gd name="T29" fmla="*/ 11336 h 11337"/>
                <a:gd name="T30" fmla="*/ 10743 w 10744"/>
                <a:gd name="T31" fmla="*/ 6521 h 11337"/>
                <a:gd name="T32" fmla="*/ 10743 w 10744"/>
                <a:gd name="T33" fmla="*/ 6521 h 11337"/>
                <a:gd name="T34" fmla="*/ 10038 w 10744"/>
                <a:gd name="T35" fmla="*/ 3689 h 11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744" h="11337">
                  <a:moveTo>
                    <a:pt x="10038" y="3689"/>
                  </a:moveTo>
                  <a:lnTo>
                    <a:pt x="10038" y="3689"/>
                  </a:lnTo>
                  <a:cubicBezTo>
                    <a:pt x="9373" y="2371"/>
                    <a:pt x="7961" y="802"/>
                    <a:pt x="4983" y="802"/>
                  </a:cubicBezTo>
                  <a:lnTo>
                    <a:pt x="1447" y="802"/>
                  </a:lnTo>
                  <a:lnTo>
                    <a:pt x="1447" y="0"/>
                  </a:lnTo>
                  <a:lnTo>
                    <a:pt x="0" y="1343"/>
                  </a:lnTo>
                  <a:lnTo>
                    <a:pt x="1447" y="2685"/>
                  </a:lnTo>
                  <a:lnTo>
                    <a:pt x="1447" y="1943"/>
                  </a:lnTo>
                  <a:lnTo>
                    <a:pt x="4983" y="1943"/>
                  </a:lnTo>
                  <a:lnTo>
                    <a:pt x="4983" y="1943"/>
                  </a:lnTo>
                  <a:cubicBezTo>
                    <a:pt x="6892" y="1943"/>
                    <a:pt x="8241" y="2693"/>
                    <a:pt x="9000" y="4171"/>
                  </a:cubicBezTo>
                  <a:lnTo>
                    <a:pt x="9000" y="4171"/>
                  </a:lnTo>
                  <a:cubicBezTo>
                    <a:pt x="9594" y="5323"/>
                    <a:pt x="9601" y="6511"/>
                    <a:pt x="9601" y="6521"/>
                  </a:cubicBezTo>
                  <a:lnTo>
                    <a:pt x="9601" y="11336"/>
                  </a:lnTo>
                  <a:lnTo>
                    <a:pt x="10743" y="11336"/>
                  </a:lnTo>
                  <a:lnTo>
                    <a:pt x="10743" y="6521"/>
                  </a:lnTo>
                  <a:lnTo>
                    <a:pt x="10743" y="6521"/>
                  </a:lnTo>
                  <a:cubicBezTo>
                    <a:pt x="10743" y="6463"/>
                    <a:pt x="10741" y="5083"/>
                    <a:pt x="10038" y="3689"/>
                  </a:cubicBezTo>
                </a:path>
              </a:pathLst>
            </a:custGeom>
            <a:solidFill>
              <a:srgbClr val="4196B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endParaRPr lang="en-US" sz="2449">
                <a:latin typeface="Montserrat" pitchFamily="2" charset="77"/>
              </a:endParaRPr>
            </a:p>
          </p:txBody>
        </p:sp>
        <p:sp>
          <p:nvSpPr>
            <p:cNvPr id="7" name="Freeform 5">
              <a:extLst>
                <a:ext uri="{FF2B5EF4-FFF2-40B4-BE49-F238E27FC236}">
                  <a16:creationId xmlns:a16="http://schemas.microsoft.com/office/drawing/2014/main" id="{CC7ED3CA-99CE-C244-B726-BA7CE1843ED4}"/>
                </a:ext>
              </a:extLst>
            </p:cNvPr>
            <p:cNvSpPr>
              <a:spLocks noChangeArrowheads="1"/>
            </p:cNvSpPr>
            <p:nvPr/>
          </p:nvSpPr>
          <p:spPr bwMode="auto">
            <a:xfrm>
              <a:off x="6304580" y="8828029"/>
              <a:ext cx="3597498" cy="4381040"/>
            </a:xfrm>
            <a:custGeom>
              <a:avLst/>
              <a:gdLst>
                <a:gd name="T0" fmla="*/ 5054 w 5509"/>
                <a:gd name="T1" fmla="*/ 1351 h 7129"/>
                <a:gd name="T2" fmla="*/ 5054 w 5509"/>
                <a:gd name="T3" fmla="*/ 1351 h 7129"/>
                <a:gd name="T4" fmla="*/ 3791 w 5509"/>
                <a:gd name="T5" fmla="*/ 845 h 7129"/>
                <a:gd name="T6" fmla="*/ 1447 w 5509"/>
                <a:gd name="T7" fmla="*/ 845 h 7129"/>
                <a:gd name="T8" fmla="*/ 1447 w 5509"/>
                <a:gd name="T9" fmla="*/ 0 h 7129"/>
                <a:gd name="T10" fmla="*/ 0 w 5509"/>
                <a:gd name="T11" fmla="*/ 1342 h 7129"/>
                <a:gd name="T12" fmla="*/ 1447 w 5509"/>
                <a:gd name="T13" fmla="*/ 2685 h 7129"/>
                <a:gd name="T14" fmla="*/ 1447 w 5509"/>
                <a:gd name="T15" fmla="*/ 1988 h 7129"/>
                <a:gd name="T16" fmla="*/ 3791 w 5509"/>
                <a:gd name="T17" fmla="*/ 1988 h 7129"/>
                <a:gd name="T18" fmla="*/ 3791 w 5509"/>
                <a:gd name="T19" fmla="*/ 1988 h 7129"/>
                <a:gd name="T20" fmla="*/ 4206 w 5509"/>
                <a:gd name="T21" fmla="*/ 2113 h 7129"/>
                <a:gd name="T22" fmla="*/ 4206 w 5509"/>
                <a:gd name="T23" fmla="*/ 2113 h 7129"/>
                <a:gd name="T24" fmla="*/ 4340 w 5509"/>
                <a:gd name="T25" fmla="*/ 2626 h 7129"/>
                <a:gd name="T26" fmla="*/ 4335 w 5509"/>
                <a:gd name="T27" fmla="*/ 2648 h 7129"/>
                <a:gd name="T28" fmla="*/ 4335 w 5509"/>
                <a:gd name="T29" fmla="*/ 7128 h 7129"/>
                <a:gd name="T30" fmla="*/ 5477 w 5509"/>
                <a:gd name="T31" fmla="*/ 7128 h 7129"/>
                <a:gd name="T32" fmla="*/ 5477 w 5509"/>
                <a:gd name="T33" fmla="*/ 2707 h 7129"/>
                <a:gd name="T34" fmla="*/ 5477 w 5509"/>
                <a:gd name="T35" fmla="*/ 2707 h 7129"/>
                <a:gd name="T36" fmla="*/ 5054 w 5509"/>
                <a:gd name="T37" fmla="*/ 1351 h 7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509" h="7129">
                  <a:moveTo>
                    <a:pt x="5054" y="1351"/>
                  </a:moveTo>
                  <a:lnTo>
                    <a:pt x="5054" y="1351"/>
                  </a:lnTo>
                  <a:cubicBezTo>
                    <a:pt x="4843" y="1117"/>
                    <a:pt x="4457" y="845"/>
                    <a:pt x="3791" y="845"/>
                  </a:cubicBezTo>
                  <a:lnTo>
                    <a:pt x="1447" y="845"/>
                  </a:lnTo>
                  <a:lnTo>
                    <a:pt x="1447" y="0"/>
                  </a:lnTo>
                  <a:lnTo>
                    <a:pt x="0" y="1342"/>
                  </a:lnTo>
                  <a:lnTo>
                    <a:pt x="1447" y="2685"/>
                  </a:lnTo>
                  <a:lnTo>
                    <a:pt x="1447" y="1988"/>
                  </a:lnTo>
                  <a:lnTo>
                    <a:pt x="3791" y="1988"/>
                  </a:lnTo>
                  <a:lnTo>
                    <a:pt x="3791" y="1988"/>
                  </a:lnTo>
                  <a:cubicBezTo>
                    <a:pt x="4084" y="1988"/>
                    <a:pt x="4176" y="2081"/>
                    <a:pt x="4206" y="2113"/>
                  </a:cubicBezTo>
                  <a:lnTo>
                    <a:pt x="4206" y="2113"/>
                  </a:lnTo>
                  <a:cubicBezTo>
                    <a:pt x="4340" y="2259"/>
                    <a:pt x="4347" y="2534"/>
                    <a:pt x="4340" y="2626"/>
                  </a:cubicBezTo>
                  <a:lnTo>
                    <a:pt x="4335" y="2648"/>
                  </a:lnTo>
                  <a:lnTo>
                    <a:pt x="4335" y="7128"/>
                  </a:lnTo>
                  <a:lnTo>
                    <a:pt x="5477" y="7128"/>
                  </a:lnTo>
                  <a:lnTo>
                    <a:pt x="5477" y="2707"/>
                  </a:lnTo>
                  <a:lnTo>
                    <a:pt x="5477" y="2707"/>
                  </a:lnTo>
                  <a:cubicBezTo>
                    <a:pt x="5477" y="2529"/>
                    <a:pt x="5508" y="1856"/>
                    <a:pt x="5054" y="1351"/>
                  </a:cubicBezTo>
                </a:path>
              </a:pathLst>
            </a:custGeom>
            <a:solidFill>
              <a:srgbClr val="29CFD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endParaRPr lang="en-US" sz="2449">
                <a:latin typeface="Montserrat" pitchFamily="2" charset="77"/>
              </a:endParaRPr>
            </a:p>
          </p:txBody>
        </p:sp>
      </p:grpSp>
      <p:sp>
        <p:nvSpPr>
          <p:cNvPr id="8" name="TextBox 7">
            <a:extLst>
              <a:ext uri="{FF2B5EF4-FFF2-40B4-BE49-F238E27FC236}">
                <a16:creationId xmlns:a16="http://schemas.microsoft.com/office/drawing/2014/main" id="{4DFC7E21-A0A9-6B44-8FE5-86773A7C4AEE}"/>
              </a:ext>
            </a:extLst>
          </p:cNvPr>
          <p:cNvSpPr txBox="1"/>
          <p:nvPr/>
        </p:nvSpPr>
        <p:spPr>
          <a:xfrm>
            <a:off x="-450903" y="58417"/>
            <a:ext cx="6917278" cy="533800"/>
          </a:xfrm>
          <a:prstGeom prst="rect">
            <a:avLst/>
          </a:prstGeom>
          <a:noFill/>
        </p:spPr>
        <p:txBody>
          <a:bodyPr wrap="square" lIns="91440" tIns="45720" rIns="91440" bIns="45720" rtlCol="0" anchor="t">
            <a:spAutoFit/>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algn="ctr">
              <a:lnSpc>
                <a:spcPts val="3750"/>
              </a:lnSpc>
            </a:pPr>
            <a:r>
              <a:rPr lang="es-CO" sz="2400" b="1" dirty="0">
                <a:solidFill>
                  <a:srgbClr val="ED7D31"/>
                </a:solidFill>
                <a:latin typeface="Montserrat" pitchFamily="2" charset="77"/>
                <a:cs typeface="Arial"/>
              </a:rPr>
              <a:t>Elementos Conceptuales </a:t>
            </a:r>
          </a:p>
        </p:txBody>
      </p:sp>
      <p:sp>
        <p:nvSpPr>
          <p:cNvPr id="10" name="TextBox 9">
            <a:extLst>
              <a:ext uri="{FF2B5EF4-FFF2-40B4-BE49-F238E27FC236}">
                <a16:creationId xmlns:a16="http://schemas.microsoft.com/office/drawing/2014/main" id="{1ED6C4DB-9CFB-6D4C-BF98-D58729DB72AA}"/>
              </a:ext>
            </a:extLst>
          </p:cNvPr>
          <p:cNvSpPr txBox="1"/>
          <p:nvPr/>
        </p:nvSpPr>
        <p:spPr>
          <a:xfrm>
            <a:off x="5816640" y="2804297"/>
            <a:ext cx="2037337" cy="461665"/>
          </a:xfrm>
          <a:prstGeom prst="rect">
            <a:avLst/>
          </a:prstGeom>
          <a:noFill/>
        </p:spPr>
        <p:txBody>
          <a:bodyPr wrap="square" rtlCol="0" anchor="b" anchorCtr="0">
            <a:spAutoFit/>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r>
              <a:rPr lang="es-CO" sz="1200" b="1" dirty="0">
                <a:solidFill>
                  <a:srgbClr val="F7A720"/>
                </a:solidFill>
                <a:latin typeface="Montserrat" pitchFamily="2" charset="77"/>
                <a:ea typeface="League Spartan" charset="0"/>
                <a:cs typeface="Poppins SemiBold" pitchFamily="2" charset="77"/>
              </a:rPr>
              <a:t>Marco ético Pedagógico  </a:t>
            </a:r>
          </a:p>
        </p:txBody>
      </p:sp>
      <p:sp>
        <p:nvSpPr>
          <p:cNvPr id="14" name="TextBox 13">
            <a:extLst>
              <a:ext uri="{FF2B5EF4-FFF2-40B4-BE49-F238E27FC236}">
                <a16:creationId xmlns:a16="http://schemas.microsoft.com/office/drawing/2014/main" id="{C22CAE83-A69C-DF46-9700-791600E6BDB2}"/>
              </a:ext>
            </a:extLst>
          </p:cNvPr>
          <p:cNvSpPr txBox="1"/>
          <p:nvPr/>
        </p:nvSpPr>
        <p:spPr>
          <a:xfrm>
            <a:off x="6620352" y="1804988"/>
            <a:ext cx="1664639" cy="461665"/>
          </a:xfrm>
          <a:prstGeom prst="rect">
            <a:avLst/>
          </a:prstGeom>
          <a:noFill/>
        </p:spPr>
        <p:txBody>
          <a:bodyPr wrap="square" rtlCol="0" anchor="b" anchorCtr="0">
            <a:spAutoFit/>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r>
              <a:rPr lang="es-CO" sz="1200" b="1">
                <a:solidFill>
                  <a:schemeClr val="accent2"/>
                </a:solidFill>
                <a:latin typeface="Montserrat" pitchFamily="2" charset="77"/>
                <a:ea typeface="League Spartan" charset="0"/>
                <a:cs typeface="Poppins SemiBold" pitchFamily="2" charset="77"/>
              </a:rPr>
              <a:t>Ajustes Razonables  </a:t>
            </a:r>
          </a:p>
        </p:txBody>
      </p:sp>
      <p:sp>
        <p:nvSpPr>
          <p:cNvPr id="17" name="TextBox 16">
            <a:extLst>
              <a:ext uri="{FF2B5EF4-FFF2-40B4-BE49-F238E27FC236}">
                <a16:creationId xmlns:a16="http://schemas.microsoft.com/office/drawing/2014/main" id="{5F3738B3-6DC7-4E45-B756-CE18AF8DD3FA}"/>
              </a:ext>
            </a:extLst>
          </p:cNvPr>
          <p:cNvSpPr txBox="1"/>
          <p:nvPr/>
        </p:nvSpPr>
        <p:spPr>
          <a:xfrm>
            <a:off x="1447005" y="3847379"/>
            <a:ext cx="1042292" cy="276999"/>
          </a:xfrm>
          <a:prstGeom prst="rect">
            <a:avLst/>
          </a:prstGeom>
          <a:noFill/>
        </p:spPr>
        <p:txBody>
          <a:bodyPr wrap="square" lIns="91440" tIns="45720" rIns="91440" bIns="45720" rtlCol="0" anchor="b" anchorCtr="0">
            <a:spAutoFit/>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algn="r"/>
            <a:r>
              <a:rPr lang="es-CO" sz="1200" b="1" dirty="0">
                <a:solidFill>
                  <a:srgbClr val="29CFD3"/>
                </a:solidFill>
                <a:latin typeface="Montserrat" pitchFamily="2" charset="77"/>
                <a:cs typeface="Poppins SemiBold"/>
              </a:rPr>
              <a:t>Barreras </a:t>
            </a:r>
            <a:r>
              <a:rPr lang="es-CO" sz="1200" b="1" dirty="0">
                <a:solidFill>
                  <a:srgbClr val="29CFD3"/>
                </a:solidFill>
                <a:latin typeface="Montserrat" pitchFamily="2" charset="77"/>
                <a:ea typeface="League Spartan" charset="0"/>
                <a:cs typeface="Poppins SemiBold"/>
              </a:rPr>
              <a:t> </a:t>
            </a:r>
          </a:p>
        </p:txBody>
      </p:sp>
      <p:sp>
        <p:nvSpPr>
          <p:cNvPr id="20" name="TextBox 19">
            <a:extLst>
              <a:ext uri="{FF2B5EF4-FFF2-40B4-BE49-F238E27FC236}">
                <a16:creationId xmlns:a16="http://schemas.microsoft.com/office/drawing/2014/main" id="{45932B32-95C6-4D4F-9117-15A7FB1826FB}"/>
              </a:ext>
            </a:extLst>
          </p:cNvPr>
          <p:cNvSpPr txBox="1"/>
          <p:nvPr/>
        </p:nvSpPr>
        <p:spPr>
          <a:xfrm>
            <a:off x="1039594" y="2639712"/>
            <a:ext cx="1943561" cy="461665"/>
          </a:xfrm>
          <a:prstGeom prst="rect">
            <a:avLst/>
          </a:prstGeom>
          <a:noFill/>
        </p:spPr>
        <p:txBody>
          <a:bodyPr wrap="square" rtlCol="0" anchor="b" anchorCtr="0">
            <a:spAutoFit/>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algn="r"/>
            <a:r>
              <a:rPr lang="es-CO" sz="1200" b="1" dirty="0">
                <a:solidFill>
                  <a:srgbClr val="4196B8"/>
                </a:solidFill>
                <a:latin typeface="Montserrat" pitchFamily="2" charset="77"/>
                <a:ea typeface="League Spartan" charset="0"/>
                <a:cs typeface="Poppins SemiBold" pitchFamily="2" charset="77"/>
              </a:rPr>
              <a:t>Valoración</a:t>
            </a:r>
            <a:r>
              <a:rPr lang="en-US" sz="1200" b="1" dirty="0">
                <a:solidFill>
                  <a:srgbClr val="4196B8"/>
                </a:solidFill>
                <a:latin typeface="Montserrat" pitchFamily="2" charset="77"/>
                <a:ea typeface="League Spartan" charset="0"/>
                <a:cs typeface="Poppins SemiBold" pitchFamily="2" charset="77"/>
              </a:rPr>
              <a:t> </a:t>
            </a:r>
            <a:r>
              <a:rPr lang="es-CO" sz="1200" b="1" dirty="0">
                <a:solidFill>
                  <a:srgbClr val="4196B8"/>
                </a:solidFill>
                <a:latin typeface="Montserrat" pitchFamily="2" charset="77"/>
                <a:ea typeface="League Spartan" charset="0"/>
                <a:cs typeface="Poppins SemiBold" pitchFamily="2" charset="77"/>
              </a:rPr>
              <a:t>Pedagógica</a:t>
            </a:r>
            <a:r>
              <a:rPr lang="en-US" sz="1200" b="1" dirty="0">
                <a:solidFill>
                  <a:srgbClr val="4196B8"/>
                </a:solidFill>
                <a:latin typeface="Montserrat" pitchFamily="2" charset="77"/>
                <a:ea typeface="League Spartan" charset="0"/>
                <a:cs typeface="Poppins SemiBold" pitchFamily="2" charset="77"/>
              </a:rPr>
              <a:t> </a:t>
            </a:r>
          </a:p>
        </p:txBody>
      </p:sp>
      <p:sp>
        <p:nvSpPr>
          <p:cNvPr id="23" name="TextBox 22">
            <a:extLst>
              <a:ext uri="{FF2B5EF4-FFF2-40B4-BE49-F238E27FC236}">
                <a16:creationId xmlns:a16="http://schemas.microsoft.com/office/drawing/2014/main" id="{3F08FA98-0311-4043-82BD-0F924B74C895}"/>
              </a:ext>
            </a:extLst>
          </p:cNvPr>
          <p:cNvSpPr txBox="1"/>
          <p:nvPr/>
        </p:nvSpPr>
        <p:spPr>
          <a:xfrm rot="10800000" flipV="1">
            <a:off x="2489297" y="965219"/>
            <a:ext cx="3072458" cy="276999"/>
          </a:xfrm>
          <a:prstGeom prst="rect">
            <a:avLst/>
          </a:prstGeom>
          <a:noFill/>
        </p:spPr>
        <p:txBody>
          <a:bodyPr wrap="square" rtlCol="0" anchor="b" anchorCtr="0">
            <a:spAutoFit/>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algn="ctr"/>
            <a:r>
              <a:rPr lang="es-CO" sz="1200" b="1" dirty="0">
                <a:solidFill>
                  <a:srgbClr val="942092"/>
                </a:solidFill>
                <a:latin typeface="Montserrat" pitchFamily="2" charset="77"/>
                <a:ea typeface="League Spartan" charset="0"/>
                <a:cs typeface="Poppins SemiBold" pitchFamily="2" charset="77"/>
              </a:rPr>
              <a:t>	Educación Inclusiva  </a:t>
            </a:r>
          </a:p>
        </p:txBody>
      </p:sp>
      <p:sp>
        <p:nvSpPr>
          <p:cNvPr id="12" name="Freeform 5">
            <a:extLst>
              <a:ext uri="{FF2B5EF4-FFF2-40B4-BE49-F238E27FC236}">
                <a16:creationId xmlns:a16="http://schemas.microsoft.com/office/drawing/2014/main" id="{F90A455D-C3C8-AB76-FA36-CBF80BD04107}"/>
              </a:ext>
            </a:extLst>
          </p:cNvPr>
          <p:cNvSpPr>
            <a:spLocks noChangeArrowheads="1"/>
          </p:cNvSpPr>
          <p:nvPr/>
        </p:nvSpPr>
        <p:spPr bwMode="auto">
          <a:xfrm flipH="1">
            <a:off x="5114964" y="3700015"/>
            <a:ext cx="1224978" cy="1442567"/>
          </a:xfrm>
          <a:custGeom>
            <a:avLst/>
            <a:gdLst>
              <a:gd name="T0" fmla="*/ 5054 w 5509"/>
              <a:gd name="T1" fmla="*/ 1351 h 7129"/>
              <a:gd name="T2" fmla="*/ 5054 w 5509"/>
              <a:gd name="T3" fmla="*/ 1351 h 7129"/>
              <a:gd name="T4" fmla="*/ 3791 w 5509"/>
              <a:gd name="T5" fmla="*/ 845 h 7129"/>
              <a:gd name="T6" fmla="*/ 1447 w 5509"/>
              <a:gd name="T7" fmla="*/ 845 h 7129"/>
              <a:gd name="T8" fmla="*/ 1447 w 5509"/>
              <a:gd name="T9" fmla="*/ 0 h 7129"/>
              <a:gd name="T10" fmla="*/ 0 w 5509"/>
              <a:gd name="T11" fmla="*/ 1342 h 7129"/>
              <a:gd name="T12" fmla="*/ 1447 w 5509"/>
              <a:gd name="T13" fmla="*/ 2685 h 7129"/>
              <a:gd name="T14" fmla="*/ 1447 w 5509"/>
              <a:gd name="T15" fmla="*/ 1988 h 7129"/>
              <a:gd name="T16" fmla="*/ 3791 w 5509"/>
              <a:gd name="T17" fmla="*/ 1988 h 7129"/>
              <a:gd name="T18" fmla="*/ 3791 w 5509"/>
              <a:gd name="T19" fmla="*/ 1988 h 7129"/>
              <a:gd name="T20" fmla="*/ 4206 w 5509"/>
              <a:gd name="T21" fmla="*/ 2113 h 7129"/>
              <a:gd name="T22" fmla="*/ 4206 w 5509"/>
              <a:gd name="T23" fmla="*/ 2113 h 7129"/>
              <a:gd name="T24" fmla="*/ 4340 w 5509"/>
              <a:gd name="T25" fmla="*/ 2626 h 7129"/>
              <a:gd name="T26" fmla="*/ 4335 w 5509"/>
              <a:gd name="T27" fmla="*/ 2648 h 7129"/>
              <a:gd name="T28" fmla="*/ 4335 w 5509"/>
              <a:gd name="T29" fmla="*/ 7128 h 7129"/>
              <a:gd name="T30" fmla="*/ 5477 w 5509"/>
              <a:gd name="T31" fmla="*/ 7128 h 7129"/>
              <a:gd name="T32" fmla="*/ 5477 w 5509"/>
              <a:gd name="T33" fmla="*/ 2707 h 7129"/>
              <a:gd name="T34" fmla="*/ 5477 w 5509"/>
              <a:gd name="T35" fmla="*/ 2707 h 7129"/>
              <a:gd name="T36" fmla="*/ 5054 w 5509"/>
              <a:gd name="T37" fmla="*/ 1351 h 7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509" h="7129">
                <a:moveTo>
                  <a:pt x="5054" y="1351"/>
                </a:moveTo>
                <a:lnTo>
                  <a:pt x="5054" y="1351"/>
                </a:lnTo>
                <a:cubicBezTo>
                  <a:pt x="4843" y="1117"/>
                  <a:pt x="4457" y="845"/>
                  <a:pt x="3791" y="845"/>
                </a:cubicBezTo>
                <a:lnTo>
                  <a:pt x="1447" y="845"/>
                </a:lnTo>
                <a:lnTo>
                  <a:pt x="1447" y="0"/>
                </a:lnTo>
                <a:lnTo>
                  <a:pt x="0" y="1342"/>
                </a:lnTo>
                <a:lnTo>
                  <a:pt x="1447" y="2685"/>
                </a:lnTo>
                <a:lnTo>
                  <a:pt x="1447" y="1988"/>
                </a:lnTo>
                <a:lnTo>
                  <a:pt x="3791" y="1988"/>
                </a:lnTo>
                <a:lnTo>
                  <a:pt x="3791" y="1988"/>
                </a:lnTo>
                <a:cubicBezTo>
                  <a:pt x="4084" y="1988"/>
                  <a:pt x="4176" y="2081"/>
                  <a:pt x="4206" y="2113"/>
                </a:cubicBezTo>
                <a:lnTo>
                  <a:pt x="4206" y="2113"/>
                </a:lnTo>
                <a:cubicBezTo>
                  <a:pt x="4340" y="2259"/>
                  <a:pt x="4347" y="2534"/>
                  <a:pt x="4340" y="2626"/>
                </a:cubicBezTo>
                <a:lnTo>
                  <a:pt x="4335" y="2648"/>
                </a:lnTo>
                <a:lnTo>
                  <a:pt x="4335" y="7128"/>
                </a:lnTo>
                <a:lnTo>
                  <a:pt x="5477" y="7128"/>
                </a:lnTo>
                <a:lnTo>
                  <a:pt x="5477" y="2707"/>
                </a:lnTo>
                <a:lnTo>
                  <a:pt x="5477" y="2707"/>
                </a:lnTo>
                <a:cubicBezTo>
                  <a:pt x="5477" y="2529"/>
                  <a:pt x="5508" y="1856"/>
                  <a:pt x="5054" y="1351"/>
                </a:cubicBezTo>
              </a:path>
            </a:pathLst>
          </a:custGeom>
          <a:solidFill>
            <a:srgbClr val="29CFD3"/>
          </a:solidFill>
          <a:ln>
            <a:noFill/>
          </a:ln>
          <a:effectLst/>
        </p:spPr>
        <p:txBody>
          <a:bodyPr wrap="none" anchor="ct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r>
              <a:rPr lang="en-US" sz="2449">
                <a:latin typeface="Montserrat" pitchFamily="2" charset="77"/>
              </a:rPr>
              <a:t> </a:t>
            </a:r>
          </a:p>
        </p:txBody>
      </p:sp>
      <p:sp>
        <p:nvSpPr>
          <p:cNvPr id="13" name="TextBox 9">
            <a:extLst>
              <a:ext uri="{FF2B5EF4-FFF2-40B4-BE49-F238E27FC236}">
                <a16:creationId xmlns:a16="http://schemas.microsoft.com/office/drawing/2014/main" id="{A1937677-4736-8C3A-9367-373ED3984107}"/>
              </a:ext>
            </a:extLst>
          </p:cNvPr>
          <p:cNvSpPr txBox="1"/>
          <p:nvPr/>
        </p:nvSpPr>
        <p:spPr>
          <a:xfrm>
            <a:off x="6520328" y="3847379"/>
            <a:ext cx="2406060" cy="276999"/>
          </a:xfrm>
          <a:prstGeom prst="rect">
            <a:avLst/>
          </a:prstGeom>
          <a:noFill/>
        </p:spPr>
        <p:txBody>
          <a:bodyPr wrap="square" rtlCol="0" anchor="b" anchorCtr="0">
            <a:spAutoFit/>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r>
              <a:rPr lang="es-CO" sz="1200" b="1" dirty="0">
                <a:solidFill>
                  <a:srgbClr val="29CFD3"/>
                </a:solidFill>
                <a:latin typeface="Montserrat" pitchFamily="2" charset="77"/>
                <a:cs typeface="Poppins SemiBold" pitchFamily="2" charset="77"/>
              </a:rPr>
              <a:t>Enfoque Interseccional  </a:t>
            </a:r>
          </a:p>
        </p:txBody>
      </p:sp>
    </p:spTree>
    <p:extLst>
      <p:ext uri="{BB962C8B-B14F-4D97-AF65-F5344CB8AC3E}">
        <p14:creationId xmlns:p14="http://schemas.microsoft.com/office/powerpoint/2010/main" val="41170898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59536" y="197180"/>
            <a:ext cx="5972175" cy="892175"/>
          </a:xfrm>
          <a:ln>
            <a:noFill/>
          </a:ln>
        </p:spPr>
        <p:txBody>
          <a:bodyPr spcFirstLastPara="1" wrap="square" lIns="45713" tIns="45713" rIns="45713" bIns="45713" anchor="t" anchorCtr="0">
            <a:no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buClr>
                <a:schemeClr val="lt2"/>
              </a:buClr>
              <a:buSzPts val="3000"/>
            </a:pPr>
            <a:r>
              <a:rPr lang="es-CO" sz="2400" spc="15" dirty="0">
                <a:solidFill>
                  <a:srgbClr val="E77A05"/>
                </a:solidFill>
                <a:latin typeface="Montserrat" pitchFamily="2" charset="77"/>
                <a:cs typeface="Tahoma"/>
              </a:rPr>
              <a:t>¿</a:t>
            </a:r>
            <a:r>
              <a:rPr lang="es-CO" sz="2400" b="1" spc="15" noProof="0" dirty="0">
                <a:solidFill>
                  <a:srgbClr val="E77A05"/>
                </a:solidFill>
                <a:latin typeface="Montserrat" pitchFamily="2" charset="77"/>
                <a:cs typeface="Tahoma"/>
              </a:rPr>
              <a:t>Qué es la educación inclusiva?</a:t>
            </a:r>
          </a:p>
        </p:txBody>
      </p:sp>
      <p:sp>
        <p:nvSpPr>
          <p:cNvPr id="9" name="CuadroTexto 8">
            <a:extLst>
              <a:ext uri="{FF2B5EF4-FFF2-40B4-BE49-F238E27FC236}">
                <a16:creationId xmlns:a16="http://schemas.microsoft.com/office/drawing/2014/main" id="{250E36E1-C1C1-9668-042E-895A40FA2C0D}"/>
              </a:ext>
            </a:extLst>
          </p:cNvPr>
          <p:cNvSpPr txBox="1"/>
          <p:nvPr/>
        </p:nvSpPr>
        <p:spPr>
          <a:xfrm>
            <a:off x="5766876" y="3130438"/>
            <a:ext cx="3086101" cy="1815882"/>
          </a:xfrm>
          <a:prstGeom prst="rect">
            <a:avLst/>
          </a:prstGeom>
          <a:noFill/>
        </p:spPr>
        <p:txBody>
          <a:bodyPr wrap="square">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r>
              <a:rPr lang="es-CO" sz="1600" noProof="0" dirty="0">
                <a:solidFill>
                  <a:srgbClr val="942092"/>
                </a:solidFill>
                <a:latin typeface="Montserrat" pitchFamily="2" charset="77"/>
              </a:rPr>
              <a:t>Niñas, niños, adolescentes y jóvenes en su diversidad cultural, étnica, de género, territorial, socioeconómica, migratoria, de trayectorias educativas y de capacidades.</a:t>
            </a:r>
          </a:p>
        </p:txBody>
      </p:sp>
      <p:sp>
        <p:nvSpPr>
          <p:cNvPr id="7" name="CuadroTexto 6">
            <a:extLst>
              <a:ext uri="{FF2B5EF4-FFF2-40B4-BE49-F238E27FC236}">
                <a16:creationId xmlns:a16="http://schemas.microsoft.com/office/drawing/2014/main" id="{5371070C-D4F1-3125-EC4C-F66F1603B31E}"/>
              </a:ext>
            </a:extLst>
          </p:cNvPr>
          <p:cNvSpPr txBox="1"/>
          <p:nvPr/>
        </p:nvSpPr>
        <p:spPr>
          <a:xfrm>
            <a:off x="935945" y="828215"/>
            <a:ext cx="4970971" cy="1815882"/>
          </a:xfrm>
          <a:prstGeom prst="rect">
            <a:avLst/>
          </a:prstGeom>
          <a:noFill/>
          <a:ln>
            <a:noFill/>
          </a:ln>
        </p:spPr>
        <p:txBody>
          <a:bodyPr wrap="square">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spcAft>
                <a:spcPts val="300"/>
              </a:spcAft>
            </a:pPr>
            <a:r>
              <a:rPr lang="es-ES" sz="1600" dirty="0">
                <a:solidFill>
                  <a:schemeClr val="tx1">
                    <a:lumMod val="65000"/>
                    <a:lumOff val="35000"/>
                  </a:schemeClr>
                </a:solidFill>
                <a:latin typeface="Montserrat" pitchFamily="2" charset="77"/>
              </a:rPr>
              <a:t>La educación inclusiva es un proceso sistémico y transformador mediante el cual el sistema educativo garantiza el derecho a la educación de todas las personas, reconociendo la diversidad humana como un valor y eliminando barreras para el aprendizaje, la participación y la permanencia.</a:t>
            </a:r>
          </a:p>
        </p:txBody>
      </p:sp>
      <p:sp>
        <p:nvSpPr>
          <p:cNvPr id="11" name="CuadroTexto 10">
            <a:extLst>
              <a:ext uri="{FF2B5EF4-FFF2-40B4-BE49-F238E27FC236}">
                <a16:creationId xmlns:a16="http://schemas.microsoft.com/office/drawing/2014/main" id="{A68BCC59-E18A-80E3-1106-1E3FF72B3D55}"/>
              </a:ext>
            </a:extLst>
          </p:cNvPr>
          <p:cNvSpPr txBox="1"/>
          <p:nvPr/>
        </p:nvSpPr>
        <p:spPr>
          <a:xfrm>
            <a:off x="1038464" y="3307813"/>
            <a:ext cx="4572000" cy="969496"/>
          </a:xfrm>
          <a:prstGeom prst="rect">
            <a:avLst/>
          </a:prstGeom>
          <a:ln>
            <a:noFill/>
          </a:ln>
        </p:spPr>
        <p:txBody>
          <a:bodyPr spcFirstLastPara="1" vert="horz" wrap="square" lIns="45713" tIns="45713" rIns="45713" bIns="45713" rtlCol="0" anchor="t" anchorCtr="0">
            <a:no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r>
              <a:rPr lang="es-CO" sz="1800" b="1" dirty="0">
                <a:solidFill>
                  <a:srgbClr val="4196B8"/>
                </a:solidFill>
                <a:latin typeface="Montserrat" pitchFamily="2" charset="77"/>
              </a:rPr>
              <a:t>¿Desde qué enfoques se orienta?</a:t>
            </a:r>
          </a:p>
        </p:txBody>
      </p:sp>
      <p:sp>
        <p:nvSpPr>
          <p:cNvPr id="19" name="CuadroTexto 18">
            <a:extLst>
              <a:ext uri="{FF2B5EF4-FFF2-40B4-BE49-F238E27FC236}">
                <a16:creationId xmlns:a16="http://schemas.microsoft.com/office/drawing/2014/main" id="{94F8E2B7-05B5-7DE3-9528-46EB8BB1BD57}"/>
              </a:ext>
            </a:extLst>
          </p:cNvPr>
          <p:cNvSpPr txBox="1"/>
          <p:nvPr/>
        </p:nvSpPr>
        <p:spPr>
          <a:xfrm>
            <a:off x="5766876" y="2668773"/>
            <a:ext cx="5163014" cy="461665"/>
          </a:xfrm>
          <a:prstGeom prst="rect">
            <a:avLst/>
          </a:prstGeom>
          <a:ln>
            <a:noFill/>
          </a:ln>
        </p:spPr>
        <p:txBody>
          <a:bodyPr spcFirstLastPara="1" vert="horz" wrap="square" lIns="45713" tIns="45713" rIns="45713" bIns="45713" rtlCol="0" anchor="t" anchorCtr="0">
            <a:no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r>
              <a:rPr lang="es-CO" sz="1800" b="1" noProof="0" dirty="0">
                <a:solidFill>
                  <a:srgbClr val="942092"/>
                </a:solidFill>
                <a:latin typeface="Montserrat" pitchFamily="2" charset="77"/>
              </a:rPr>
              <a:t>¿A quiénes incluye?</a:t>
            </a:r>
          </a:p>
        </p:txBody>
      </p:sp>
      <p:sp>
        <p:nvSpPr>
          <p:cNvPr id="23" name="CuadroTexto 22">
            <a:extLst>
              <a:ext uri="{FF2B5EF4-FFF2-40B4-BE49-F238E27FC236}">
                <a16:creationId xmlns:a16="http://schemas.microsoft.com/office/drawing/2014/main" id="{77216FDA-3B1F-6BA7-92E1-845243C690E0}"/>
              </a:ext>
            </a:extLst>
          </p:cNvPr>
          <p:cNvSpPr txBox="1"/>
          <p:nvPr/>
        </p:nvSpPr>
        <p:spPr>
          <a:xfrm>
            <a:off x="442169" y="3761850"/>
            <a:ext cx="5324707" cy="584775"/>
          </a:xfrm>
          <a:prstGeom prst="rect">
            <a:avLst/>
          </a:prstGeom>
          <a:noFill/>
        </p:spPr>
        <p:txBody>
          <a:bodyPr wrap="square">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spcAft>
                <a:spcPts val="300"/>
              </a:spcAft>
            </a:pPr>
            <a:r>
              <a:rPr lang="es-CO" sz="1600" dirty="0">
                <a:solidFill>
                  <a:srgbClr val="4196B8"/>
                </a:solidFill>
                <a:latin typeface="Montserrat" pitchFamily="2" charset="77"/>
              </a:rPr>
              <a:t>• Derechos  • Diferencial  • Interseccional  • Territorial  • Género</a:t>
            </a:r>
          </a:p>
        </p:txBody>
      </p:sp>
      <p:pic>
        <p:nvPicPr>
          <p:cNvPr id="4" name="Gráfico 3" descr="Niños con relleno sólido">
            <a:extLst>
              <a:ext uri="{FF2B5EF4-FFF2-40B4-BE49-F238E27FC236}">
                <a16:creationId xmlns:a16="http://schemas.microsoft.com/office/drawing/2014/main" id="{0FB6D631-D92A-43E8-BF7D-84599A852E7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82512" y="1551020"/>
            <a:ext cx="1435608" cy="1435608"/>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104900" y="2200275"/>
            <a:ext cx="6934200" cy="1438275"/>
            <a:chOff x="0" y="0"/>
            <a:chExt cx="18491200" cy="3835400"/>
          </a:xfrm>
        </p:grpSpPr>
        <p:sp>
          <p:nvSpPr>
            <p:cNvPr id="5" name="Freeform 5"/>
            <p:cNvSpPr/>
            <p:nvPr/>
          </p:nvSpPr>
          <p:spPr>
            <a:xfrm>
              <a:off x="0" y="0"/>
              <a:ext cx="18491200" cy="3835400"/>
            </a:xfrm>
            <a:custGeom>
              <a:avLst/>
              <a:gdLst/>
              <a:ahLst/>
              <a:cxnLst/>
              <a:rect l="l" t="t" r="r" b="b"/>
              <a:pathLst>
                <a:path w="18491200" h="3835400">
                  <a:moveTo>
                    <a:pt x="0" y="0"/>
                  </a:moveTo>
                  <a:lnTo>
                    <a:pt x="18491200" y="0"/>
                  </a:lnTo>
                  <a:lnTo>
                    <a:pt x="18491200" y="3835400"/>
                  </a:lnTo>
                  <a:lnTo>
                    <a:pt x="0" y="3835400"/>
                  </a:lnTo>
                  <a:lnTo>
                    <a:pt x="0" y="0"/>
                  </a:lnTo>
                  <a:close/>
                </a:path>
              </a:pathLst>
            </a:custGeom>
            <a:blipFill>
              <a:blip r:embed="rId2"/>
              <a:stretch>
                <a:fillRect t="-124" b="-124"/>
              </a:stretch>
            </a:blip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s-CO" sz="450" dirty="0">
                <a:latin typeface="Montserrat" pitchFamily="2" charset="77"/>
              </a:endParaRPr>
            </a:p>
          </p:txBody>
        </p:sp>
      </p:grpSp>
      <p:grpSp>
        <p:nvGrpSpPr>
          <p:cNvPr id="6" name="Group 6"/>
          <p:cNvGrpSpPr/>
          <p:nvPr/>
        </p:nvGrpSpPr>
        <p:grpSpPr>
          <a:xfrm>
            <a:off x="1290700" y="3081400"/>
            <a:ext cx="1038225" cy="942975"/>
            <a:chOff x="0" y="0"/>
            <a:chExt cx="2768600" cy="2514600"/>
          </a:xfrm>
        </p:grpSpPr>
        <p:sp>
          <p:nvSpPr>
            <p:cNvPr id="7" name="Freeform 7"/>
            <p:cNvSpPr/>
            <p:nvPr/>
          </p:nvSpPr>
          <p:spPr>
            <a:xfrm>
              <a:off x="0" y="0"/>
              <a:ext cx="2768600" cy="2514473"/>
            </a:xfrm>
            <a:custGeom>
              <a:avLst/>
              <a:gdLst/>
              <a:ahLst/>
              <a:cxnLst/>
              <a:rect l="l" t="t" r="r" b="b"/>
              <a:pathLst>
                <a:path w="2768600" h="2514473">
                  <a:moveTo>
                    <a:pt x="2076323" y="0"/>
                  </a:moveTo>
                  <a:lnTo>
                    <a:pt x="1384173" y="628523"/>
                  </a:lnTo>
                  <a:lnTo>
                    <a:pt x="691896" y="0"/>
                  </a:lnTo>
                  <a:lnTo>
                    <a:pt x="691896" y="1257173"/>
                  </a:lnTo>
                  <a:lnTo>
                    <a:pt x="0" y="1257173"/>
                  </a:lnTo>
                  <a:lnTo>
                    <a:pt x="1384173" y="2514473"/>
                  </a:lnTo>
                  <a:lnTo>
                    <a:pt x="2768600" y="1257173"/>
                  </a:lnTo>
                  <a:lnTo>
                    <a:pt x="2076323" y="1257173"/>
                  </a:lnTo>
                  <a:lnTo>
                    <a:pt x="2076323" y="0"/>
                  </a:lnTo>
                  <a:close/>
                </a:path>
              </a:pathLst>
            </a:custGeom>
            <a:solidFill>
              <a:srgbClr val="753CB8"/>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s-CO" sz="450">
                <a:latin typeface="Montserrat" pitchFamily="2" charset="77"/>
              </a:endParaRPr>
            </a:p>
          </p:txBody>
        </p:sp>
      </p:grpSp>
      <p:sp>
        <p:nvSpPr>
          <p:cNvPr id="8" name="Freeform 8"/>
          <p:cNvSpPr/>
          <p:nvPr/>
        </p:nvSpPr>
        <p:spPr>
          <a:xfrm>
            <a:off x="1278003" y="3068698"/>
            <a:ext cx="1063624" cy="968374"/>
          </a:xfrm>
          <a:custGeom>
            <a:avLst/>
            <a:gdLst/>
            <a:ahLst/>
            <a:cxnLst/>
            <a:rect l="l" t="t" r="r" b="b"/>
            <a:pathLst>
              <a:path w="2127247" h="1936747">
                <a:moveTo>
                  <a:pt x="0" y="0"/>
                </a:moveTo>
                <a:lnTo>
                  <a:pt x="2127247" y="0"/>
                </a:lnTo>
                <a:lnTo>
                  <a:pt x="2127247" y="1936746"/>
                </a:lnTo>
                <a:lnTo>
                  <a:pt x="0" y="19367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s-CO" sz="450">
              <a:latin typeface="Montserrat" pitchFamily="2" charset="77"/>
            </a:endParaRPr>
          </a:p>
        </p:txBody>
      </p:sp>
      <p:grpSp>
        <p:nvGrpSpPr>
          <p:cNvPr id="9" name="Group 9"/>
          <p:cNvGrpSpPr/>
          <p:nvPr/>
        </p:nvGrpSpPr>
        <p:grpSpPr>
          <a:xfrm>
            <a:off x="2676525" y="1733550"/>
            <a:ext cx="1028700" cy="942975"/>
            <a:chOff x="0" y="0"/>
            <a:chExt cx="2743200" cy="2514600"/>
          </a:xfrm>
        </p:grpSpPr>
        <p:sp>
          <p:nvSpPr>
            <p:cNvPr id="10" name="Freeform 10"/>
            <p:cNvSpPr/>
            <p:nvPr/>
          </p:nvSpPr>
          <p:spPr>
            <a:xfrm>
              <a:off x="0" y="0"/>
              <a:ext cx="2743200" cy="2514600"/>
            </a:xfrm>
            <a:custGeom>
              <a:avLst/>
              <a:gdLst/>
              <a:ahLst/>
              <a:cxnLst/>
              <a:rect l="l" t="t" r="r" b="b"/>
              <a:pathLst>
                <a:path w="2743200" h="2514600">
                  <a:moveTo>
                    <a:pt x="1371600" y="0"/>
                  </a:moveTo>
                  <a:lnTo>
                    <a:pt x="0" y="1257427"/>
                  </a:lnTo>
                  <a:lnTo>
                    <a:pt x="685800" y="1257427"/>
                  </a:lnTo>
                  <a:lnTo>
                    <a:pt x="685800" y="2514600"/>
                  </a:lnTo>
                  <a:lnTo>
                    <a:pt x="1371600" y="1886077"/>
                  </a:lnTo>
                  <a:lnTo>
                    <a:pt x="2057400" y="2514600"/>
                  </a:lnTo>
                  <a:lnTo>
                    <a:pt x="2057400" y="1257427"/>
                  </a:lnTo>
                  <a:lnTo>
                    <a:pt x="2743200" y="1257427"/>
                  </a:lnTo>
                  <a:lnTo>
                    <a:pt x="1371600" y="0"/>
                  </a:lnTo>
                  <a:close/>
                </a:path>
              </a:pathLst>
            </a:custGeom>
            <a:solidFill>
              <a:srgbClr val="00ACED"/>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s-CO" sz="450">
                <a:latin typeface="Montserrat" pitchFamily="2" charset="77"/>
              </a:endParaRPr>
            </a:p>
          </p:txBody>
        </p:sp>
      </p:grpSp>
      <p:grpSp>
        <p:nvGrpSpPr>
          <p:cNvPr id="11" name="Group 11"/>
          <p:cNvGrpSpPr/>
          <p:nvPr/>
        </p:nvGrpSpPr>
        <p:grpSpPr>
          <a:xfrm>
            <a:off x="4057650" y="3143250"/>
            <a:ext cx="1028700" cy="952500"/>
            <a:chOff x="0" y="0"/>
            <a:chExt cx="2743200" cy="2540000"/>
          </a:xfrm>
        </p:grpSpPr>
        <p:sp>
          <p:nvSpPr>
            <p:cNvPr id="12" name="Freeform 12"/>
            <p:cNvSpPr/>
            <p:nvPr/>
          </p:nvSpPr>
          <p:spPr>
            <a:xfrm>
              <a:off x="0" y="0"/>
              <a:ext cx="2743200" cy="2540000"/>
            </a:xfrm>
            <a:custGeom>
              <a:avLst/>
              <a:gdLst/>
              <a:ahLst/>
              <a:cxnLst/>
              <a:rect l="l" t="t" r="r" b="b"/>
              <a:pathLst>
                <a:path w="2743200" h="2540000">
                  <a:moveTo>
                    <a:pt x="2057400" y="0"/>
                  </a:moveTo>
                  <a:lnTo>
                    <a:pt x="1371600" y="635000"/>
                  </a:lnTo>
                  <a:lnTo>
                    <a:pt x="685800" y="0"/>
                  </a:lnTo>
                  <a:lnTo>
                    <a:pt x="685800" y="1270000"/>
                  </a:lnTo>
                  <a:lnTo>
                    <a:pt x="0" y="1270000"/>
                  </a:lnTo>
                  <a:lnTo>
                    <a:pt x="1371600" y="2540000"/>
                  </a:lnTo>
                  <a:lnTo>
                    <a:pt x="2743200" y="1270000"/>
                  </a:lnTo>
                  <a:lnTo>
                    <a:pt x="2057400" y="1270000"/>
                  </a:lnTo>
                  <a:lnTo>
                    <a:pt x="2057400" y="0"/>
                  </a:lnTo>
                  <a:close/>
                </a:path>
              </a:pathLst>
            </a:custGeom>
            <a:solidFill>
              <a:srgbClr val="2B893A"/>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s-CO" sz="450">
                <a:latin typeface="Montserrat" pitchFamily="2" charset="77"/>
              </a:endParaRPr>
            </a:p>
          </p:txBody>
        </p:sp>
      </p:grpSp>
      <p:grpSp>
        <p:nvGrpSpPr>
          <p:cNvPr id="13" name="Group 13"/>
          <p:cNvGrpSpPr/>
          <p:nvPr/>
        </p:nvGrpSpPr>
        <p:grpSpPr>
          <a:xfrm>
            <a:off x="5362575" y="1714500"/>
            <a:ext cx="1028700" cy="952500"/>
            <a:chOff x="0" y="0"/>
            <a:chExt cx="2743200" cy="2540000"/>
          </a:xfrm>
        </p:grpSpPr>
        <p:sp>
          <p:nvSpPr>
            <p:cNvPr id="14" name="Freeform 14"/>
            <p:cNvSpPr/>
            <p:nvPr/>
          </p:nvSpPr>
          <p:spPr>
            <a:xfrm>
              <a:off x="0" y="0"/>
              <a:ext cx="2743200" cy="2540000"/>
            </a:xfrm>
            <a:custGeom>
              <a:avLst/>
              <a:gdLst/>
              <a:ahLst/>
              <a:cxnLst/>
              <a:rect l="l" t="t" r="r" b="b"/>
              <a:pathLst>
                <a:path w="2743200" h="2540000">
                  <a:moveTo>
                    <a:pt x="1371600" y="0"/>
                  </a:moveTo>
                  <a:lnTo>
                    <a:pt x="0" y="1270000"/>
                  </a:lnTo>
                  <a:lnTo>
                    <a:pt x="685800" y="1270000"/>
                  </a:lnTo>
                  <a:lnTo>
                    <a:pt x="685800" y="2540000"/>
                  </a:lnTo>
                  <a:lnTo>
                    <a:pt x="1371600" y="1905000"/>
                  </a:lnTo>
                  <a:lnTo>
                    <a:pt x="2057400" y="2540000"/>
                  </a:lnTo>
                  <a:lnTo>
                    <a:pt x="2057400" y="1270000"/>
                  </a:lnTo>
                  <a:lnTo>
                    <a:pt x="2743200" y="1270000"/>
                  </a:lnTo>
                  <a:lnTo>
                    <a:pt x="1371600" y="0"/>
                  </a:lnTo>
                  <a:close/>
                </a:path>
              </a:pathLst>
            </a:custGeom>
            <a:solidFill>
              <a:srgbClr val="F6D031"/>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s-CO" sz="450">
                <a:latin typeface="Montserrat" pitchFamily="2" charset="77"/>
              </a:endParaRPr>
            </a:p>
          </p:txBody>
        </p:sp>
      </p:grpSp>
      <p:grpSp>
        <p:nvGrpSpPr>
          <p:cNvPr id="15" name="Group 15"/>
          <p:cNvGrpSpPr/>
          <p:nvPr/>
        </p:nvGrpSpPr>
        <p:grpSpPr>
          <a:xfrm>
            <a:off x="6819900" y="3076575"/>
            <a:ext cx="1038225" cy="942975"/>
            <a:chOff x="0" y="0"/>
            <a:chExt cx="2768600" cy="2514600"/>
          </a:xfrm>
        </p:grpSpPr>
        <p:sp>
          <p:nvSpPr>
            <p:cNvPr id="16" name="Freeform 16"/>
            <p:cNvSpPr/>
            <p:nvPr/>
          </p:nvSpPr>
          <p:spPr>
            <a:xfrm>
              <a:off x="0" y="0"/>
              <a:ext cx="2768600" cy="2514600"/>
            </a:xfrm>
            <a:custGeom>
              <a:avLst/>
              <a:gdLst/>
              <a:ahLst/>
              <a:cxnLst/>
              <a:rect l="l" t="t" r="r" b="b"/>
              <a:pathLst>
                <a:path w="2768600" h="2514600">
                  <a:moveTo>
                    <a:pt x="2076323" y="0"/>
                  </a:moveTo>
                  <a:lnTo>
                    <a:pt x="1384427" y="628523"/>
                  </a:lnTo>
                  <a:lnTo>
                    <a:pt x="692277" y="0"/>
                  </a:lnTo>
                  <a:lnTo>
                    <a:pt x="692277" y="1257427"/>
                  </a:lnTo>
                  <a:lnTo>
                    <a:pt x="0" y="1257427"/>
                  </a:lnTo>
                  <a:lnTo>
                    <a:pt x="1384427" y="2514600"/>
                  </a:lnTo>
                  <a:lnTo>
                    <a:pt x="2768600" y="1257427"/>
                  </a:lnTo>
                  <a:lnTo>
                    <a:pt x="2076323" y="1257427"/>
                  </a:lnTo>
                  <a:lnTo>
                    <a:pt x="2076323" y="0"/>
                  </a:lnTo>
                  <a:close/>
                </a:path>
              </a:pathLst>
            </a:custGeom>
            <a:solidFill>
              <a:srgbClr val="FD2435"/>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s-CO" sz="450">
                <a:latin typeface="Montserrat" pitchFamily="2" charset="77"/>
              </a:endParaRPr>
            </a:p>
          </p:txBody>
        </p:sp>
      </p:grpSp>
      <p:sp>
        <p:nvSpPr>
          <p:cNvPr id="17" name="Freeform 17"/>
          <p:cNvSpPr/>
          <p:nvPr/>
        </p:nvSpPr>
        <p:spPr>
          <a:xfrm>
            <a:off x="1543050" y="2638425"/>
            <a:ext cx="6019800" cy="638175"/>
          </a:xfrm>
          <a:custGeom>
            <a:avLst/>
            <a:gdLst/>
            <a:ahLst/>
            <a:cxnLst/>
            <a:rect l="l" t="t" r="r" b="b"/>
            <a:pathLst>
              <a:path w="12039600" h="1276350">
                <a:moveTo>
                  <a:pt x="0" y="0"/>
                </a:moveTo>
                <a:lnTo>
                  <a:pt x="12039600" y="0"/>
                </a:lnTo>
                <a:lnTo>
                  <a:pt x="12039600" y="1276350"/>
                </a:lnTo>
                <a:lnTo>
                  <a:pt x="0" y="12763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s-CO" sz="450">
              <a:latin typeface="Montserrat" pitchFamily="2" charset="77"/>
            </a:endParaRPr>
          </a:p>
        </p:txBody>
      </p:sp>
      <p:sp>
        <p:nvSpPr>
          <p:cNvPr id="18" name="TextBox 18"/>
          <p:cNvSpPr txBox="1"/>
          <p:nvPr/>
        </p:nvSpPr>
        <p:spPr>
          <a:xfrm>
            <a:off x="1283337" y="3990085"/>
            <a:ext cx="1007112" cy="465961"/>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l">
              <a:lnSpc>
                <a:spcPts val="1879"/>
              </a:lnSpc>
            </a:pPr>
            <a:r>
              <a:rPr lang="en-US" sz="1250" b="1" spc="-90" dirty="0" err="1">
                <a:solidFill>
                  <a:schemeClr val="tx1">
                    <a:lumMod val="65000"/>
                    <a:lumOff val="35000"/>
                  </a:schemeClr>
                </a:solidFill>
                <a:latin typeface="Montserrat" pitchFamily="2" charset="77"/>
                <a:ea typeface="Verdana Bold"/>
                <a:cs typeface="Verdana Bold"/>
                <a:sym typeface="Verdana Bold"/>
              </a:rPr>
              <a:t>Proceso</a:t>
            </a:r>
            <a:r>
              <a:rPr lang="en-US" sz="1250" b="1" spc="-90" dirty="0">
                <a:solidFill>
                  <a:schemeClr val="tx1">
                    <a:lumMod val="65000"/>
                    <a:lumOff val="35000"/>
                  </a:schemeClr>
                </a:solidFill>
                <a:latin typeface="Montserrat" pitchFamily="2" charset="77"/>
                <a:ea typeface="Verdana Bold"/>
                <a:cs typeface="Verdana Bold"/>
                <a:sym typeface="Verdana Bold"/>
              </a:rPr>
              <a:t> Permanente</a:t>
            </a:r>
          </a:p>
        </p:txBody>
      </p:sp>
      <p:sp>
        <p:nvSpPr>
          <p:cNvPr id="19" name="TextBox 19"/>
          <p:cNvSpPr txBox="1"/>
          <p:nvPr/>
        </p:nvSpPr>
        <p:spPr>
          <a:xfrm>
            <a:off x="2684145" y="1163893"/>
            <a:ext cx="1064262" cy="465961"/>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l">
              <a:lnSpc>
                <a:spcPts val="1877"/>
              </a:lnSpc>
            </a:pPr>
            <a:r>
              <a:rPr lang="en-US" sz="1250" b="1" spc="-40" dirty="0">
                <a:solidFill>
                  <a:schemeClr val="tx1">
                    <a:lumMod val="65000"/>
                    <a:lumOff val="35000"/>
                  </a:schemeClr>
                </a:solidFill>
                <a:latin typeface="Montserrat" pitchFamily="2" charset="77"/>
                <a:ea typeface="Verdana Bold"/>
                <a:cs typeface="Verdana Bold"/>
                <a:sym typeface="Verdana Bold"/>
              </a:rPr>
              <a:t>Diversidad sin barreras</a:t>
            </a:r>
          </a:p>
        </p:txBody>
      </p:sp>
      <p:sp>
        <p:nvSpPr>
          <p:cNvPr id="20" name="TextBox 20"/>
          <p:cNvSpPr txBox="1"/>
          <p:nvPr/>
        </p:nvSpPr>
        <p:spPr>
          <a:xfrm>
            <a:off x="3903979" y="4057079"/>
            <a:ext cx="1430022" cy="465961"/>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l">
              <a:lnSpc>
                <a:spcPts val="1877"/>
              </a:lnSpc>
            </a:pPr>
            <a:r>
              <a:rPr lang="en-US" sz="1250" b="1" spc="-10" dirty="0" err="1">
                <a:solidFill>
                  <a:schemeClr val="tx1">
                    <a:lumMod val="65000"/>
                    <a:lumOff val="35000"/>
                  </a:schemeClr>
                </a:solidFill>
                <a:latin typeface="Montserrat" pitchFamily="2" charset="77"/>
                <a:ea typeface="Verdana Bold"/>
                <a:cs typeface="Verdana Bold"/>
                <a:sym typeface="Verdana Bold"/>
              </a:rPr>
              <a:t>Aprendizaje</a:t>
            </a:r>
            <a:r>
              <a:rPr lang="en-US" sz="1250" b="1" spc="-10" dirty="0">
                <a:solidFill>
                  <a:schemeClr val="tx1">
                    <a:lumMod val="65000"/>
                    <a:lumOff val="35000"/>
                  </a:schemeClr>
                </a:solidFill>
                <a:latin typeface="Montserrat" pitchFamily="2" charset="77"/>
                <a:ea typeface="Verdana Bold"/>
                <a:cs typeface="Verdana Bold"/>
                <a:sym typeface="Verdana Bold"/>
              </a:rPr>
              <a:t> para </a:t>
            </a:r>
            <a:r>
              <a:rPr lang="en-US" sz="1250" b="1" spc="-10" dirty="0" err="1">
                <a:solidFill>
                  <a:schemeClr val="tx1">
                    <a:lumMod val="65000"/>
                    <a:lumOff val="35000"/>
                  </a:schemeClr>
                </a:solidFill>
                <a:latin typeface="Montserrat" pitchFamily="2" charset="77"/>
                <a:ea typeface="Verdana Bold"/>
                <a:cs typeface="Verdana Bold"/>
                <a:sym typeface="Verdana Bold"/>
              </a:rPr>
              <a:t>toda</a:t>
            </a:r>
            <a:r>
              <a:rPr lang="en-US" sz="1250" b="1" spc="-10" dirty="0">
                <a:solidFill>
                  <a:schemeClr val="tx1">
                    <a:lumMod val="65000"/>
                    <a:lumOff val="35000"/>
                  </a:schemeClr>
                </a:solidFill>
                <a:latin typeface="Montserrat" pitchFamily="2" charset="77"/>
                <a:ea typeface="Verdana Bold"/>
                <a:cs typeface="Verdana Bold"/>
                <a:sym typeface="Verdana Bold"/>
              </a:rPr>
              <a:t> la </a:t>
            </a:r>
            <a:r>
              <a:rPr lang="en-US" sz="1250" b="1" spc="-10" dirty="0" err="1">
                <a:solidFill>
                  <a:schemeClr val="tx1">
                    <a:lumMod val="65000"/>
                    <a:lumOff val="35000"/>
                  </a:schemeClr>
                </a:solidFill>
                <a:latin typeface="Montserrat" pitchFamily="2" charset="77"/>
                <a:ea typeface="Verdana Bold"/>
                <a:cs typeface="Verdana Bold"/>
                <a:sym typeface="Verdana Bold"/>
              </a:rPr>
              <a:t>vida</a:t>
            </a:r>
            <a:endParaRPr lang="en-US" sz="1250" b="1" spc="-10" dirty="0">
              <a:solidFill>
                <a:schemeClr val="tx1">
                  <a:lumMod val="65000"/>
                  <a:lumOff val="35000"/>
                </a:schemeClr>
              </a:solidFill>
              <a:latin typeface="Montserrat" pitchFamily="2" charset="77"/>
              <a:ea typeface="Verdana Bold"/>
              <a:cs typeface="Verdana Bold"/>
              <a:sym typeface="Verdana Bold"/>
            </a:endParaRPr>
          </a:p>
        </p:txBody>
      </p:sp>
      <p:sp>
        <p:nvSpPr>
          <p:cNvPr id="21" name="TextBox 21"/>
          <p:cNvSpPr txBox="1"/>
          <p:nvPr/>
        </p:nvSpPr>
        <p:spPr>
          <a:xfrm>
            <a:off x="5293995" y="1133918"/>
            <a:ext cx="1339849" cy="465961"/>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l">
              <a:lnSpc>
                <a:spcPts val="1876"/>
              </a:lnSpc>
            </a:pPr>
            <a:r>
              <a:rPr lang="en-US" sz="1250" b="1" spc="-10" dirty="0">
                <a:solidFill>
                  <a:schemeClr val="tx1">
                    <a:lumMod val="65000"/>
                    <a:lumOff val="35000"/>
                  </a:schemeClr>
                </a:solidFill>
                <a:latin typeface="Montserrat" pitchFamily="2" charset="77"/>
                <a:ea typeface="Verdana Bold"/>
                <a:cs typeface="Verdana Bold"/>
                <a:sym typeface="Verdana Bold"/>
              </a:rPr>
              <a:t>Para TODAS las personas</a:t>
            </a:r>
          </a:p>
        </p:txBody>
      </p:sp>
      <p:sp>
        <p:nvSpPr>
          <p:cNvPr id="22" name="TextBox 22"/>
          <p:cNvSpPr txBox="1"/>
          <p:nvPr/>
        </p:nvSpPr>
        <p:spPr>
          <a:xfrm>
            <a:off x="6751954" y="3938335"/>
            <a:ext cx="1283970" cy="679673"/>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l">
              <a:lnSpc>
                <a:spcPts val="1879"/>
              </a:lnSpc>
            </a:pPr>
            <a:r>
              <a:rPr lang="en-US" sz="1250" b="1" spc="-40" dirty="0">
                <a:solidFill>
                  <a:schemeClr val="tx1">
                    <a:lumMod val="65000"/>
                    <a:lumOff val="35000"/>
                  </a:schemeClr>
                </a:solidFill>
                <a:latin typeface="Montserrat" pitchFamily="2" charset="77"/>
                <a:ea typeface="Verdana Bold"/>
                <a:cs typeface="Verdana Bold"/>
                <a:sym typeface="Verdana Bold"/>
              </a:rPr>
              <a:t>Todos </a:t>
            </a:r>
            <a:r>
              <a:rPr lang="en-US" sz="1250" b="1" spc="-40" dirty="0" err="1">
                <a:solidFill>
                  <a:schemeClr val="tx1">
                    <a:lumMod val="65000"/>
                    <a:lumOff val="35000"/>
                  </a:schemeClr>
                </a:solidFill>
                <a:latin typeface="Montserrat" pitchFamily="2" charset="77"/>
                <a:ea typeface="Verdana Bold"/>
                <a:cs typeface="Verdana Bold"/>
                <a:sym typeface="Verdana Bold"/>
              </a:rPr>
              <a:t>en</a:t>
            </a:r>
            <a:r>
              <a:rPr lang="en-US" sz="1250" b="1" spc="-40" dirty="0">
                <a:solidFill>
                  <a:schemeClr val="tx1">
                    <a:lumMod val="65000"/>
                    <a:lumOff val="35000"/>
                  </a:schemeClr>
                </a:solidFill>
                <a:latin typeface="Montserrat" pitchFamily="2" charset="77"/>
                <a:ea typeface="Verdana Bold"/>
                <a:cs typeface="Verdana Bold"/>
                <a:sym typeface="Verdana Bold"/>
              </a:rPr>
              <a:t> la </a:t>
            </a:r>
            <a:r>
              <a:rPr lang="en-US" sz="1250" b="1" spc="-40" dirty="0" err="1">
                <a:solidFill>
                  <a:schemeClr val="tx1">
                    <a:lumMod val="65000"/>
                    <a:lumOff val="35000"/>
                  </a:schemeClr>
                </a:solidFill>
                <a:latin typeface="Montserrat" pitchFamily="2" charset="77"/>
                <a:ea typeface="Verdana Bold"/>
                <a:cs typeface="Verdana Bold"/>
                <a:sym typeface="Verdana Bold"/>
              </a:rPr>
              <a:t>escuela</a:t>
            </a:r>
            <a:r>
              <a:rPr lang="en-US" sz="1250" b="1" spc="-40" dirty="0">
                <a:solidFill>
                  <a:schemeClr val="tx1">
                    <a:lumMod val="65000"/>
                    <a:lumOff val="35000"/>
                  </a:schemeClr>
                </a:solidFill>
                <a:latin typeface="Montserrat" pitchFamily="2" charset="77"/>
                <a:ea typeface="Verdana Bold"/>
                <a:cs typeface="Verdana Bold"/>
                <a:sym typeface="Verdana Bold"/>
              </a:rPr>
              <a:t> sin</a:t>
            </a:r>
          </a:p>
          <a:p>
            <a:pPr algn="l">
              <a:lnSpc>
                <a:spcPts val="1500"/>
              </a:lnSpc>
            </a:pPr>
            <a:r>
              <a:rPr lang="en-US" sz="1250" b="1" spc="-25" dirty="0" err="1">
                <a:solidFill>
                  <a:schemeClr val="tx1">
                    <a:lumMod val="65000"/>
                    <a:lumOff val="35000"/>
                  </a:schemeClr>
                </a:solidFill>
                <a:latin typeface="Montserrat" pitchFamily="2" charset="77"/>
                <a:ea typeface="Verdana Bold"/>
                <a:cs typeface="Verdana Bold"/>
                <a:sym typeface="Verdana Bold"/>
              </a:rPr>
              <a:t>discriminación</a:t>
            </a:r>
            <a:endParaRPr lang="en-US" sz="1250" b="1" spc="-25" dirty="0">
              <a:solidFill>
                <a:schemeClr val="tx1">
                  <a:lumMod val="65000"/>
                  <a:lumOff val="35000"/>
                </a:schemeClr>
              </a:solidFill>
              <a:latin typeface="Montserrat" pitchFamily="2" charset="77"/>
              <a:ea typeface="Verdana Bold"/>
              <a:cs typeface="Verdana Bold"/>
              <a:sym typeface="Verdana Bold"/>
            </a:endParaRPr>
          </a:p>
        </p:txBody>
      </p:sp>
      <p:grpSp>
        <p:nvGrpSpPr>
          <p:cNvPr id="23" name="Group 23"/>
          <p:cNvGrpSpPr/>
          <p:nvPr/>
        </p:nvGrpSpPr>
        <p:grpSpPr>
          <a:xfrm>
            <a:off x="966202" y="2833497"/>
            <a:ext cx="7183122" cy="443232"/>
            <a:chOff x="0" y="0"/>
            <a:chExt cx="19154991" cy="1181951"/>
          </a:xfrm>
        </p:grpSpPr>
        <p:sp>
          <p:nvSpPr>
            <p:cNvPr id="24" name="Freeform 24"/>
            <p:cNvSpPr/>
            <p:nvPr/>
          </p:nvSpPr>
          <p:spPr>
            <a:xfrm>
              <a:off x="0" y="0"/>
              <a:ext cx="814578" cy="825373"/>
            </a:xfrm>
            <a:custGeom>
              <a:avLst/>
              <a:gdLst/>
              <a:ahLst/>
              <a:cxnLst/>
              <a:rect l="l" t="t" r="r" b="b"/>
              <a:pathLst>
                <a:path w="814578" h="825373">
                  <a:moveTo>
                    <a:pt x="814578" y="825373"/>
                  </a:moveTo>
                  <a:lnTo>
                    <a:pt x="461391" y="0"/>
                  </a:lnTo>
                  <a:lnTo>
                    <a:pt x="0" y="769747"/>
                  </a:lnTo>
                  <a:lnTo>
                    <a:pt x="814578" y="825246"/>
                  </a:lnTo>
                  <a:close/>
                </a:path>
              </a:pathLst>
            </a:custGeom>
            <a:solidFill>
              <a:srgbClr val="1A0F2D"/>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s-CO" sz="450">
                <a:latin typeface="Montserrat" pitchFamily="2" charset="77"/>
              </a:endParaRPr>
            </a:p>
          </p:txBody>
        </p:sp>
        <p:sp>
          <p:nvSpPr>
            <p:cNvPr id="25" name="Freeform 25"/>
            <p:cNvSpPr/>
            <p:nvPr/>
          </p:nvSpPr>
          <p:spPr>
            <a:xfrm>
              <a:off x="18347308" y="328549"/>
              <a:ext cx="807086" cy="852424"/>
            </a:xfrm>
            <a:custGeom>
              <a:avLst/>
              <a:gdLst/>
              <a:ahLst/>
              <a:cxnLst/>
              <a:rect l="l" t="t" r="r" b="b"/>
              <a:pathLst>
                <a:path w="807086" h="852424">
                  <a:moveTo>
                    <a:pt x="807086" y="0"/>
                  </a:moveTo>
                  <a:lnTo>
                    <a:pt x="0" y="124968"/>
                  </a:lnTo>
                  <a:lnTo>
                    <a:pt x="525907" y="852424"/>
                  </a:lnTo>
                  <a:lnTo>
                    <a:pt x="806959" y="0"/>
                  </a:lnTo>
                  <a:close/>
                </a:path>
              </a:pathLst>
            </a:custGeom>
            <a:solidFill>
              <a:srgbClr val="1A0F2D"/>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s-CO" sz="450">
                <a:latin typeface="Montserrat" pitchFamily="2" charset="77"/>
              </a:endParaRPr>
            </a:p>
          </p:txBody>
        </p:sp>
      </p:grpSp>
      <p:sp>
        <p:nvSpPr>
          <p:cNvPr id="28" name="TextBox 28"/>
          <p:cNvSpPr txBox="1"/>
          <p:nvPr/>
        </p:nvSpPr>
        <p:spPr>
          <a:xfrm>
            <a:off x="8032752" y="4893117"/>
            <a:ext cx="740412" cy="181928"/>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l">
              <a:lnSpc>
                <a:spcPts val="1405"/>
              </a:lnSpc>
            </a:pPr>
            <a:r>
              <a:rPr lang="en-US" sz="1200" b="1" spc="-140" dirty="0">
                <a:solidFill>
                  <a:srgbClr val="FFFFFF"/>
                </a:solidFill>
                <a:latin typeface="Montserrat" pitchFamily="2" charset="77"/>
                <a:ea typeface="Verdana Bold"/>
                <a:cs typeface="Verdana Bold"/>
                <a:sym typeface="Verdana Bold"/>
              </a:rPr>
              <a:t>SED 2026</a:t>
            </a:r>
          </a:p>
        </p:txBody>
      </p:sp>
      <p:sp>
        <p:nvSpPr>
          <p:cNvPr id="29" name="TextBox 29"/>
          <p:cNvSpPr txBox="1"/>
          <p:nvPr/>
        </p:nvSpPr>
        <p:spPr>
          <a:xfrm>
            <a:off x="949401" y="198229"/>
            <a:ext cx="7823763" cy="422231"/>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nSpc>
                <a:spcPts val="3600"/>
              </a:lnSpc>
            </a:pPr>
            <a:r>
              <a:rPr lang="es-CO" sz="2400" b="1" dirty="0">
                <a:solidFill>
                  <a:srgbClr val="ED7D31"/>
                </a:solidFill>
                <a:latin typeface="Montserrat" pitchFamily="2" charset="77"/>
                <a:ea typeface="Tahoma Bold"/>
                <a:cs typeface="Tahoma Bold"/>
                <a:sym typeface="Tahoma Bold"/>
              </a:rPr>
              <a:t>Inclusión y equidad en la educación</a:t>
            </a:r>
            <a:endParaRPr lang="es-CO" sz="2400" b="1" dirty="0">
              <a:solidFill>
                <a:srgbClr val="ED7D31"/>
              </a:solidFill>
              <a:latin typeface="Montserrat" pitchFamily="2" charset="77"/>
              <a:ea typeface="Tahoma Bold"/>
              <a:cs typeface="Tahoma Bo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2BC049-0402-0EBD-F69E-9AF7C32AA9C9}"/>
            </a:ext>
          </a:extLst>
        </p:cNvPr>
        <p:cNvGrpSpPr/>
        <p:nvPr/>
      </p:nvGrpSpPr>
      <p:grpSpPr>
        <a:xfrm>
          <a:off x="0" y="0"/>
          <a:ext cx="0" cy="0"/>
          <a:chOff x="0" y="0"/>
          <a:chExt cx="0" cy="0"/>
        </a:xfrm>
      </p:grpSpPr>
      <p:sp>
        <p:nvSpPr>
          <p:cNvPr id="9" name="Freeform 9">
            <a:extLst>
              <a:ext uri="{FF2B5EF4-FFF2-40B4-BE49-F238E27FC236}">
                <a16:creationId xmlns:a16="http://schemas.microsoft.com/office/drawing/2014/main" id="{D25B37CE-BCE9-CACB-6D83-B1A9810E84CF}"/>
              </a:ext>
            </a:extLst>
          </p:cNvPr>
          <p:cNvSpPr/>
          <p:nvPr/>
        </p:nvSpPr>
        <p:spPr>
          <a:xfrm>
            <a:off x="3646845" y="1157695"/>
            <a:ext cx="310096" cy="325931"/>
          </a:xfrm>
          <a:custGeom>
            <a:avLst/>
            <a:gdLst/>
            <a:ahLst/>
            <a:cxnLst/>
            <a:rect l="l" t="t" r="r" b="b"/>
            <a:pathLst>
              <a:path w="620192" h="651862">
                <a:moveTo>
                  <a:pt x="0" y="0"/>
                </a:moveTo>
                <a:lnTo>
                  <a:pt x="620191" y="0"/>
                </a:lnTo>
                <a:lnTo>
                  <a:pt x="620191" y="651863"/>
                </a:lnTo>
                <a:lnTo>
                  <a:pt x="0" y="651863"/>
                </a:lnTo>
                <a:lnTo>
                  <a:pt x="0" y="0"/>
                </a:lnTo>
                <a:close/>
              </a:path>
            </a:pathLst>
          </a:custGeom>
          <a:blipFill>
            <a:blip r:embed="rId3">
              <a:extLst>
                <a:ext uri="{96DAC541-7B7A-43D3-8B79-37D633B846F1}">
                  <asvg:svgBlip xmlns:asvg="http://schemas.microsoft.com/office/drawing/2016/SVG/main" r:embed="rId4"/>
                </a:ext>
              </a:extLst>
            </a:blip>
            <a:stretch>
              <a:fillRect l="-2552" r="-2554"/>
            </a:stretch>
          </a:blip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s-CO" sz="450"/>
          </a:p>
        </p:txBody>
      </p:sp>
      <p:sp>
        <p:nvSpPr>
          <p:cNvPr id="13" name="TextBox 13">
            <a:extLst>
              <a:ext uri="{FF2B5EF4-FFF2-40B4-BE49-F238E27FC236}">
                <a16:creationId xmlns:a16="http://schemas.microsoft.com/office/drawing/2014/main" id="{EB7CF905-02BC-3EB4-5555-F61F69C4E031}"/>
              </a:ext>
            </a:extLst>
          </p:cNvPr>
          <p:cNvSpPr txBox="1"/>
          <p:nvPr/>
        </p:nvSpPr>
        <p:spPr>
          <a:xfrm>
            <a:off x="-1018458" y="179511"/>
            <a:ext cx="7612714" cy="369332"/>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defTabSz="685663">
              <a:buSzPts val="1400"/>
              <a:tabLst>
                <a:tab pos="457200" algn="l"/>
              </a:tabLst>
            </a:pPr>
            <a:r>
              <a:rPr lang="es-CO" sz="2400" b="1" dirty="0">
                <a:solidFill>
                  <a:srgbClr val="ED7D31"/>
                </a:solidFill>
                <a:latin typeface="Montserrat"/>
                <a:cs typeface="Arial"/>
                <a:sym typeface="Montserrat Bold"/>
              </a:rPr>
              <a:t>Enfoque Interseccional</a:t>
            </a:r>
            <a:endParaRPr lang="es-CO" sz="2400" b="1" dirty="0">
              <a:solidFill>
                <a:srgbClr val="ED7D31"/>
              </a:solidFill>
              <a:latin typeface="Montserrat"/>
              <a:cs typeface="Arial"/>
            </a:endParaRPr>
          </a:p>
        </p:txBody>
      </p:sp>
      <p:grpSp>
        <p:nvGrpSpPr>
          <p:cNvPr id="14" name="Group 14">
            <a:extLst>
              <a:ext uri="{FF2B5EF4-FFF2-40B4-BE49-F238E27FC236}">
                <a16:creationId xmlns:a16="http://schemas.microsoft.com/office/drawing/2014/main" id="{C29FB02D-42A9-FCDB-AD02-9577CCF8497A}"/>
              </a:ext>
            </a:extLst>
          </p:cNvPr>
          <p:cNvGrpSpPr/>
          <p:nvPr/>
        </p:nvGrpSpPr>
        <p:grpSpPr>
          <a:xfrm>
            <a:off x="-545289" y="1552251"/>
            <a:ext cx="5586624" cy="3591249"/>
            <a:chOff x="-2342949" y="-706909"/>
            <a:chExt cx="14897664" cy="9576663"/>
          </a:xfrm>
        </p:grpSpPr>
        <p:sp>
          <p:nvSpPr>
            <p:cNvPr id="15" name="Freeform 15" descr="Mujer mayor sentada en una mesa  Descripción generada automáticamente">
              <a:extLst>
                <a:ext uri="{FF2B5EF4-FFF2-40B4-BE49-F238E27FC236}">
                  <a16:creationId xmlns:a16="http://schemas.microsoft.com/office/drawing/2014/main" id="{0C64D6B0-227C-5F64-8E66-AF102B2E85E8}"/>
                </a:ext>
              </a:extLst>
            </p:cNvPr>
            <p:cNvSpPr/>
            <p:nvPr/>
          </p:nvSpPr>
          <p:spPr>
            <a:xfrm>
              <a:off x="-2342949" y="-706909"/>
              <a:ext cx="14897664" cy="9576663"/>
            </a:xfrm>
            <a:custGeom>
              <a:avLst/>
              <a:gdLst/>
              <a:ahLst/>
              <a:cxnLst/>
              <a:rect l="l" t="t" r="r" b="b"/>
              <a:pathLst>
                <a:path w="13668502" h="9002014">
                  <a:moveTo>
                    <a:pt x="0" y="0"/>
                  </a:moveTo>
                  <a:lnTo>
                    <a:pt x="13668502" y="0"/>
                  </a:lnTo>
                  <a:lnTo>
                    <a:pt x="13668502" y="9002014"/>
                  </a:lnTo>
                  <a:lnTo>
                    <a:pt x="0" y="9002014"/>
                  </a:lnTo>
                  <a:lnTo>
                    <a:pt x="0" y="0"/>
                  </a:lnTo>
                  <a:close/>
                </a:path>
              </a:pathLst>
            </a:custGeom>
            <a:blipFill>
              <a:blip r:embed="rId5"/>
              <a:stretch>
                <a:fillRect l="-36" r="-36"/>
              </a:stretch>
            </a:blip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s-CO" sz="450"/>
            </a:p>
          </p:txBody>
        </p:sp>
      </p:grpSp>
      <p:sp>
        <p:nvSpPr>
          <p:cNvPr id="18" name="TextBox 10">
            <a:extLst>
              <a:ext uri="{FF2B5EF4-FFF2-40B4-BE49-F238E27FC236}">
                <a16:creationId xmlns:a16="http://schemas.microsoft.com/office/drawing/2014/main" id="{AA6DB5C4-5DA3-D1BE-149C-815830776CDE}"/>
              </a:ext>
            </a:extLst>
          </p:cNvPr>
          <p:cNvSpPr txBox="1"/>
          <p:nvPr/>
        </p:nvSpPr>
        <p:spPr>
          <a:xfrm>
            <a:off x="3991994" y="1178144"/>
            <a:ext cx="4194948" cy="2977033"/>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685663">
              <a:buSzPts val="1400"/>
              <a:tabLst>
                <a:tab pos="457200" algn="l"/>
              </a:tabLst>
            </a:pPr>
            <a:r>
              <a:rPr lang="es-MX" sz="1600" dirty="0">
                <a:solidFill>
                  <a:schemeClr val="tx1">
                    <a:lumMod val="65000"/>
                    <a:lumOff val="35000"/>
                  </a:schemeClr>
                </a:solidFill>
                <a:latin typeface="Montserrat"/>
                <a:cs typeface="Arial"/>
              </a:rPr>
              <a:t>La interseccionalidad es un enfoque pedagógico que permite comprender que cada estudiante vive la experiencia escolar desde la convergencia simultánea de múltiples dimensiones género, etnia, discapacidad, territorio, lengua, condición socioeconómica, entre otras que interactúan entre sí y con el contexto educativo, influyendo en sus oportunidades de acceso, participación y aprendizaje.</a:t>
            </a:r>
            <a:endParaRPr lang="es-ES" dirty="0">
              <a:solidFill>
                <a:schemeClr val="tx1">
                  <a:lumMod val="65000"/>
                  <a:lumOff val="35000"/>
                </a:schemeClr>
              </a:solidFill>
            </a:endParaRPr>
          </a:p>
          <a:p>
            <a:pPr>
              <a:lnSpc>
                <a:spcPts val="2160"/>
              </a:lnSpc>
            </a:pPr>
            <a:endParaRPr lang="en-US" sz="1800" dirty="0">
              <a:solidFill>
                <a:schemeClr val="tx1">
                  <a:lumMod val="65000"/>
                  <a:lumOff val="35000"/>
                </a:schemeClr>
              </a:solidFill>
              <a:latin typeface="Montserrat"/>
              <a:ea typeface="Montserrat"/>
              <a:cs typeface="Montserrat"/>
              <a:sym typeface="Montserrat"/>
            </a:endParaRPr>
          </a:p>
        </p:txBody>
      </p:sp>
    </p:spTree>
    <p:extLst>
      <p:ext uri="{BB962C8B-B14F-4D97-AF65-F5344CB8AC3E}">
        <p14:creationId xmlns:p14="http://schemas.microsoft.com/office/powerpoint/2010/main" val="34659129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7724CA-3224-74C7-70D3-695F3ED01DBA}"/>
            </a:ext>
          </a:extLst>
        </p:cNvPr>
        <p:cNvGrpSpPr/>
        <p:nvPr/>
      </p:nvGrpSpPr>
      <p:grpSpPr>
        <a:xfrm>
          <a:off x="0" y="0"/>
          <a:ext cx="0" cy="0"/>
          <a:chOff x="0" y="0"/>
          <a:chExt cx="0" cy="0"/>
        </a:xfrm>
      </p:grpSpPr>
      <p:sp>
        <p:nvSpPr>
          <p:cNvPr id="13" name="TextBox 13">
            <a:extLst>
              <a:ext uri="{FF2B5EF4-FFF2-40B4-BE49-F238E27FC236}">
                <a16:creationId xmlns:a16="http://schemas.microsoft.com/office/drawing/2014/main" id="{FF89A218-AB81-ED13-D8DB-7F65F52BDC4A}"/>
              </a:ext>
            </a:extLst>
          </p:cNvPr>
          <p:cNvSpPr txBox="1"/>
          <p:nvPr/>
        </p:nvSpPr>
        <p:spPr>
          <a:xfrm>
            <a:off x="100129" y="235131"/>
            <a:ext cx="7612714" cy="415755"/>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3360"/>
              </a:lnSpc>
            </a:pPr>
            <a:r>
              <a:rPr lang="es-CO" sz="2400" b="1" dirty="0">
                <a:solidFill>
                  <a:srgbClr val="ED7D31"/>
                </a:solidFill>
                <a:latin typeface="Montserrat"/>
                <a:cs typeface="Arial"/>
                <a:sym typeface="Montserrat Bold"/>
              </a:rPr>
              <a:t>¿Qué favorece la Interseccionalidad?</a:t>
            </a:r>
            <a:r>
              <a:rPr lang="es-CO" sz="2400" b="1" dirty="0">
                <a:solidFill>
                  <a:srgbClr val="ED7D31"/>
                </a:solidFill>
                <a:latin typeface="Montserrat Bold"/>
                <a:ea typeface="Montserrat Bold"/>
                <a:cs typeface="Montserrat Bold"/>
                <a:sym typeface="Montserrat Bold"/>
              </a:rPr>
              <a:t> </a:t>
            </a:r>
            <a:endParaRPr lang="es-CO" sz="2400" b="1" dirty="0">
              <a:solidFill>
                <a:srgbClr val="ED7D31"/>
              </a:solidFill>
              <a:latin typeface="Montserrat Bold"/>
              <a:ea typeface="Montserrat Bold"/>
              <a:cs typeface="Montserrat Bold"/>
            </a:endParaRPr>
          </a:p>
        </p:txBody>
      </p:sp>
      <p:sp>
        <p:nvSpPr>
          <p:cNvPr id="17" name="CuadroTexto 16">
            <a:extLst>
              <a:ext uri="{FF2B5EF4-FFF2-40B4-BE49-F238E27FC236}">
                <a16:creationId xmlns:a16="http://schemas.microsoft.com/office/drawing/2014/main" id="{82354682-A519-B24A-AF72-B0C987485E15}"/>
              </a:ext>
            </a:extLst>
          </p:cNvPr>
          <p:cNvSpPr txBox="1"/>
          <p:nvPr/>
        </p:nvSpPr>
        <p:spPr>
          <a:xfrm>
            <a:off x="1128390" y="650886"/>
            <a:ext cx="6273009" cy="738664"/>
          </a:xfrm>
          <a:prstGeom prst="rect">
            <a:avLst/>
          </a:prstGeom>
          <a:noFill/>
        </p:spPr>
        <p:txBody>
          <a:bodyPr wrap="square" lIns="91440" tIns="45720" rIns="91440" bIns="45720" anchor="t">
            <a:spAutoFit/>
          </a:bodyPr>
          <a:lstStyle/>
          <a:p>
            <a:pPr defTabSz="685663">
              <a:buSzPts val="1400"/>
              <a:tabLst>
                <a:tab pos="457200" algn="l"/>
              </a:tabLst>
            </a:pPr>
            <a:r>
              <a:rPr lang="es-MX" kern="1200" dirty="0">
                <a:latin typeface="Montserrat"/>
                <a:ea typeface="+mn-ea"/>
              </a:rPr>
              <a:t>La interseccionalidad nos permite entender que las barreras no actúan por separado, sino que se entrecruzan en la experiencia educativa de cada estudiante.</a:t>
            </a:r>
          </a:p>
        </p:txBody>
      </p:sp>
      <p:sp>
        <p:nvSpPr>
          <p:cNvPr id="20" name="CuadroTexto 19">
            <a:extLst>
              <a:ext uri="{FF2B5EF4-FFF2-40B4-BE49-F238E27FC236}">
                <a16:creationId xmlns:a16="http://schemas.microsoft.com/office/drawing/2014/main" id="{E3CC25F7-707A-7C11-733F-8622EF07ABF2}"/>
              </a:ext>
            </a:extLst>
          </p:cNvPr>
          <p:cNvSpPr txBox="1"/>
          <p:nvPr/>
        </p:nvSpPr>
        <p:spPr>
          <a:xfrm>
            <a:off x="4700815" y="1859462"/>
            <a:ext cx="3445875" cy="2246769"/>
          </a:xfrm>
          <a:prstGeom prst="rect">
            <a:avLst/>
          </a:prstGeom>
          <a:noFill/>
        </p:spPr>
        <p:txBody>
          <a:bodyPr wrap="square" lIns="91440" tIns="45720" rIns="91440" bIns="45720" anchor="t">
            <a:spAutoFit/>
          </a:bodyPr>
          <a:lstStyle/>
          <a:p>
            <a:pPr marL="285750" indent="-285750" defTabSz="685663">
              <a:buSzPts val="1400"/>
              <a:buFont typeface="Arial" panose="020B0604020202020204" pitchFamily="34" charset="0"/>
              <a:buChar char="•"/>
              <a:tabLst>
                <a:tab pos="457200" algn="l"/>
              </a:tabLst>
            </a:pPr>
            <a:r>
              <a:rPr lang="es-MX" kern="1200" dirty="0">
                <a:latin typeface="Montserrat"/>
                <a:ea typeface="+mn-ea"/>
              </a:rPr>
              <a:t>No analiza identidades de manera aislada.</a:t>
            </a:r>
            <a:endParaRPr lang="es-ES" kern="1200" dirty="0">
              <a:latin typeface="Montserrat"/>
              <a:ea typeface="+mn-ea"/>
            </a:endParaRPr>
          </a:p>
          <a:p>
            <a:pPr marL="285750" indent="-285750" defTabSz="685663">
              <a:buSzPts val="1400"/>
              <a:buFont typeface="Arial" panose="020B0604020202020204" pitchFamily="34" charset="0"/>
              <a:buChar char="•"/>
              <a:tabLst>
                <a:tab pos="457200" algn="l"/>
              </a:tabLst>
            </a:pPr>
            <a:r>
              <a:rPr lang="es-MX" kern="1200" dirty="0">
                <a:latin typeface="Montserrat"/>
                <a:ea typeface="+mn-ea"/>
              </a:rPr>
              <a:t>Reconoce que las barreras pueden superponerse y potenciarse.</a:t>
            </a:r>
          </a:p>
          <a:p>
            <a:pPr marL="285750" indent="-285750" defTabSz="685663">
              <a:buSzPts val="1400"/>
              <a:buFont typeface="Arial" panose="020B0604020202020204" pitchFamily="34" charset="0"/>
              <a:buChar char="•"/>
              <a:tabLst>
                <a:tab pos="457200" algn="l"/>
              </a:tabLst>
            </a:pPr>
            <a:r>
              <a:rPr lang="es-MX" kern="1200" dirty="0">
                <a:latin typeface="Montserrat"/>
                <a:ea typeface="+mn-ea"/>
              </a:rPr>
              <a:t>Permite realizar lecturas integrales de las trayectorias educativas.</a:t>
            </a:r>
          </a:p>
          <a:p>
            <a:pPr marL="285750" indent="-285750" defTabSz="685663">
              <a:buSzPts val="1400"/>
              <a:buFont typeface="Arial" panose="020B0604020202020204" pitchFamily="34" charset="0"/>
              <a:buChar char="•"/>
              <a:tabLst>
                <a:tab pos="457200" algn="l"/>
              </a:tabLst>
            </a:pPr>
            <a:r>
              <a:rPr lang="es-MX" kern="1200" dirty="0">
                <a:latin typeface="Montserrat"/>
                <a:ea typeface="+mn-ea"/>
              </a:rPr>
              <a:t>Orienta el diseño de ajustes razonables contextualizados.</a:t>
            </a:r>
          </a:p>
        </p:txBody>
      </p:sp>
      <p:pic>
        <p:nvPicPr>
          <p:cNvPr id="8" name="Imagen 7" descr="Personas sentadas en una mesa&#10;&#10;El contenido generado por IA puede ser incorrecto.">
            <a:extLst>
              <a:ext uri="{FF2B5EF4-FFF2-40B4-BE49-F238E27FC236}">
                <a16:creationId xmlns:a16="http://schemas.microsoft.com/office/drawing/2014/main" id="{F12AF22D-6C93-EB5E-C861-9C3D5447929C}"/>
              </a:ext>
            </a:extLst>
          </p:cNvPr>
          <p:cNvPicPr>
            <a:picLocks noChangeAspect="1"/>
          </p:cNvPicPr>
          <p:nvPr/>
        </p:nvPicPr>
        <p:blipFill>
          <a:blip r:embed="rId3"/>
          <a:srcRect l="12552" r="26572" b="9307"/>
          <a:stretch>
            <a:fillRect/>
          </a:stretch>
        </p:blipFill>
        <p:spPr>
          <a:xfrm>
            <a:off x="1128390" y="1528761"/>
            <a:ext cx="3332358" cy="3301910"/>
          </a:xfrm>
          <a:prstGeom prst="ellipse">
            <a:avLst/>
          </a:prstGeom>
        </p:spPr>
      </p:pic>
      <p:sp>
        <p:nvSpPr>
          <p:cNvPr id="9" name="Freeform 9">
            <a:extLst>
              <a:ext uri="{FF2B5EF4-FFF2-40B4-BE49-F238E27FC236}">
                <a16:creationId xmlns:a16="http://schemas.microsoft.com/office/drawing/2014/main" id="{47BDDFD3-FB0E-1EFD-1206-530531356AEF}"/>
              </a:ext>
            </a:extLst>
          </p:cNvPr>
          <p:cNvSpPr/>
          <p:nvPr/>
        </p:nvSpPr>
        <p:spPr>
          <a:xfrm>
            <a:off x="1310882" y="1697000"/>
            <a:ext cx="627646" cy="659697"/>
          </a:xfrm>
          <a:custGeom>
            <a:avLst/>
            <a:gdLst/>
            <a:ahLst/>
            <a:cxnLst/>
            <a:rect l="l" t="t" r="r" b="b"/>
            <a:pathLst>
              <a:path w="620192" h="651862">
                <a:moveTo>
                  <a:pt x="0" y="0"/>
                </a:moveTo>
                <a:lnTo>
                  <a:pt x="620191" y="0"/>
                </a:lnTo>
                <a:lnTo>
                  <a:pt x="620191" y="651863"/>
                </a:lnTo>
                <a:lnTo>
                  <a:pt x="0" y="651863"/>
                </a:lnTo>
                <a:lnTo>
                  <a:pt x="0" y="0"/>
                </a:lnTo>
                <a:close/>
              </a:path>
            </a:pathLst>
          </a:custGeom>
          <a:blipFill>
            <a:blip r:embed="rId4">
              <a:extLst>
                <a:ext uri="{96DAC541-7B7A-43D3-8B79-37D633B846F1}">
                  <asvg:svgBlip xmlns:asvg="http://schemas.microsoft.com/office/drawing/2016/SVG/main" r:embed="rId5"/>
                </a:ext>
              </a:extLst>
            </a:blip>
            <a:stretch>
              <a:fillRect l="-2552" r="-2554"/>
            </a:stretch>
          </a:blip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s-CO" sz="450"/>
          </a:p>
        </p:txBody>
      </p:sp>
    </p:spTree>
    <p:extLst>
      <p:ext uri="{BB962C8B-B14F-4D97-AF65-F5344CB8AC3E}">
        <p14:creationId xmlns:p14="http://schemas.microsoft.com/office/powerpoint/2010/main" val="14216103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895850"/>
            <a:ext cx="9144000" cy="247650"/>
            <a:chOff x="0" y="0"/>
            <a:chExt cx="24384000" cy="660400"/>
          </a:xfrm>
        </p:grpSpPr>
        <p:sp>
          <p:nvSpPr>
            <p:cNvPr id="3" name="Freeform 3"/>
            <p:cNvSpPr/>
            <p:nvPr/>
          </p:nvSpPr>
          <p:spPr>
            <a:xfrm>
              <a:off x="0" y="0"/>
              <a:ext cx="24384000" cy="660400"/>
            </a:xfrm>
            <a:custGeom>
              <a:avLst/>
              <a:gdLst/>
              <a:ahLst/>
              <a:cxnLst/>
              <a:rect l="l" t="t" r="r" b="b"/>
              <a:pathLst>
                <a:path w="24384000" h="660400">
                  <a:moveTo>
                    <a:pt x="0" y="660400"/>
                  </a:moveTo>
                  <a:lnTo>
                    <a:pt x="24384000" y="660400"/>
                  </a:lnTo>
                  <a:lnTo>
                    <a:pt x="24384000" y="0"/>
                  </a:lnTo>
                  <a:lnTo>
                    <a:pt x="0" y="0"/>
                  </a:lnTo>
                  <a:lnTo>
                    <a:pt x="0" y="660400"/>
                  </a:lnTo>
                  <a:close/>
                </a:path>
              </a:pathLst>
            </a:custGeom>
            <a:solidFill>
              <a:srgbClr val="E77A05"/>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s-CO" sz="450">
                <a:latin typeface="Montserrat" pitchFamily="2" charset="77"/>
              </a:endParaRPr>
            </a:p>
          </p:txBody>
        </p:sp>
      </p:grpSp>
      <p:sp>
        <p:nvSpPr>
          <p:cNvPr id="6" name="TextBox 6"/>
          <p:cNvSpPr txBox="1"/>
          <p:nvPr/>
        </p:nvSpPr>
        <p:spPr>
          <a:xfrm>
            <a:off x="797685" y="130626"/>
            <a:ext cx="4952443" cy="434991"/>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nSpc>
                <a:spcPts val="3600"/>
              </a:lnSpc>
            </a:pPr>
            <a:r>
              <a:rPr lang="es-CO" sz="2400" b="1" dirty="0">
                <a:solidFill>
                  <a:srgbClr val="ED7D31"/>
                </a:solidFill>
                <a:latin typeface="Montserrat" pitchFamily="2" charset="77"/>
                <a:sym typeface="Verdana Bold"/>
              </a:rPr>
              <a:t>Valoración pedagógica:</a:t>
            </a:r>
            <a:endParaRPr lang="es-CO" sz="2400" b="1" dirty="0">
              <a:solidFill>
                <a:srgbClr val="ED7D31"/>
              </a:solidFill>
              <a:latin typeface="Montserrat" pitchFamily="2" charset="77"/>
            </a:endParaRPr>
          </a:p>
        </p:txBody>
      </p:sp>
      <p:sp>
        <p:nvSpPr>
          <p:cNvPr id="15" name="TextBox 15"/>
          <p:cNvSpPr txBox="1"/>
          <p:nvPr/>
        </p:nvSpPr>
        <p:spPr>
          <a:xfrm>
            <a:off x="1034011" y="1353881"/>
            <a:ext cx="2715029" cy="2431435"/>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l"/>
            <a:r>
              <a:rPr lang="es-CO" sz="1800" b="1" dirty="0">
                <a:solidFill>
                  <a:srgbClr val="942092"/>
                </a:solidFill>
                <a:latin typeface="Montserrat" pitchFamily="2" charset="77"/>
                <a:sym typeface="Verdana"/>
              </a:rPr>
              <a:t>Permite identificar:</a:t>
            </a:r>
            <a:endParaRPr lang="es-CO" sz="1800" b="1" dirty="0">
              <a:solidFill>
                <a:srgbClr val="942092"/>
              </a:solidFill>
              <a:latin typeface="Montserrat" pitchFamily="2" charset="77"/>
            </a:endParaRPr>
          </a:p>
          <a:p>
            <a:pPr algn="l"/>
            <a:endParaRPr lang="es-CO" sz="1400" dirty="0">
              <a:solidFill>
                <a:schemeClr val="accent2"/>
              </a:solidFill>
              <a:latin typeface="Montserrat" pitchFamily="2" charset="77"/>
            </a:endParaRPr>
          </a:p>
          <a:p>
            <a:pPr marL="285750" indent="-285750" algn="l">
              <a:buFont typeface="Arial" panose="020B0604020202020204" pitchFamily="34" charset="0"/>
              <a:buChar char="•"/>
            </a:pPr>
            <a:r>
              <a:rPr lang="es-CO" sz="1400" dirty="0">
                <a:latin typeface="Montserrat" pitchFamily="2" charset="77"/>
                <a:sym typeface="Verdana"/>
              </a:rPr>
              <a:t>Los </a:t>
            </a:r>
            <a:r>
              <a:rPr lang="es-CO" sz="1400" dirty="0">
                <a:latin typeface="Montserrat" pitchFamily="2" charset="77"/>
                <a:sym typeface="Verdana Bold"/>
              </a:rPr>
              <a:t>gustos, capacidades, habilidade</a:t>
            </a:r>
            <a:r>
              <a:rPr lang="es-CO" sz="1400" dirty="0">
                <a:latin typeface="Montserrat" pitchFamily="2" charset="77"/>
                <a:sym typeface="Verdana"/>
              </a:rPr>
              <a:t>s, </a:t>
            </a:r>
            <a:r>
              <a:rPr lang="es-CO" sz="1400" dirty="0">
                <a:latin typeface="Montserrat" pitchFamily="2" charset="77"/>
                <a:sym typeface="Verdana Bold"/>
              </a:rPr>
              <a:t>intereses, motivaciones y expectativas</a:t>
            </a:r>
            <a:r>
              <a:rPr lang="es-CO" sz="1400" dirty="0">
                <a:latin typeface="Montserrat" pitchFamily="2" charset="77"/>
                <a:sym typeface="Verdana"/>
              </a:rPr>
              <a:t>, ritmos y estilos de aprendizaje de los estudiantes.</a:t>
            </a:r>
            <a:endParaRPr lang="es-CO" sz="1400" dirty="0">
              <a:latin typeface="Montserrat" pitchFamily="2" charset="77"/>
            </a:endParaRPr>
          </a:p>
          <a:p>
            <a:pPr marL="285750" indent="-285750" algn="l">
              <a:buFont typeface="Arial" panose="020B0604020202020204" pitchFamily="34" charset="0"/>
              <a:buChar char="•"/>
            </a:pPr>
            <a:r>
              <a:rPr lang="es-CO" sz="1400" dirty="0">
                <a:latin typeface="Montserrat" pitchFamily="2" charset="77"/>
                <a:sym typeface="Verdana"/>
              </a:rPr>
              <a:t>-Los ajustes razonables y los apoyos que requiere en el proceso educativo</a:t>
            </a:r>
            <a:r>
              <a:rPr lang="en-US" sz="1400" spc="-10" dirty="0">
                <a:solidFill>
                  <a:srgbClr val="FFFFFF"/>
                </a:solidFill>
                <a:latin typeface="Montserrat" pitchFamily="2" charset="77"/>
                <a:ea typeface="Verdana"/>
                <a:cs typeface="Verdana"/>
                <a:sym typeface="Verdana"/>
              </a:rPr>
              <a:t>.</a:t>
            </a:r>
            <a:endParaRPr lang="en-US" sz="1400" spc="-10" dirty="0">
              <a:solidFill>
                <a:srgbClr val="FFFFFF"/>
              </a:solidFill>
              <a:latin typeface="Montserrat" pitchFamily="2" charset="77"/>
              <a:ea typeface="Verdana"/>
              <a:cs typeface="Verdana"/>
            </a:endParaRPr>
          </a:p>
        </p:txBody>
      </p:sp>
      <p:grpSp>
        <p:nvGrpSpPr>
          <p:cNvPr id="18" name="Group 18"/>
          <p:cNvGrpSpPr/>
          <p:nvPr/>
        </p:nvGrpSpPr>
        <p:grpSpPr>
          <a:xfrm>
            <a:off x="0" y="4791075"/>
            <a:ext cx="9144000" cy="352425"/>
            <a:chOff x="0" y="0"/>
            <a:chExt cx="24384000" cy="939800"/>
          </a:xfrm>
        </p:grpSpPr>
        <p:sp>
          <p:nvSpPr>
            <p:cNvPr id="19" name="Freeform 19"/>
            <p:cNvSpPr/>
            <p:nvPr/>
          </p:nvSpPr>
          <p:spPr>
            <a:xfrm>
              <a:off x="0" y="0"/>
              <a:ext cx="24384000" cy="939800"/>
            </a:xfrm>
            <a:custGeom>
              <a:avLst/>
              <a:gdLst/>
              <a:ahLst/>
              <a:cxnLst/>
              <a:rect l="l" t="t" r="r" b="b"/>
              <a:pathLst>
                <a:path w="24384000" h="939800">
                  <a:moveTo>
                    <a:pt x="0" y="939800"/>
                  </a:moveTo>
                  <a:lnTo>
                    <a:pt x="24384000" y="939800"/>
                  </a:lnTo>
                  <a:lnTo>
                    <a:pt x="24384000" y="0"/>
                  </a:lnTo>
                  <a:lnTo>
                    <a:pt x="0" y="0"/>
                  </a:lnTo>
                  <a:lnTo>
                    <a:pt x="0" y="939800"/>
                  </a:lnTo>
                  <a:close/>
                </a:path>
              </a:pathLst>
            </a:custGeom>
            <a:solidFill>
              <a:srgbClr val="FF8100"/>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s-CO" sz="450">
                <a:latin typeface="Montserrat" pitchFamily="2" charset="77"/>
              </a:endParaRPr>
            </a:p>
          </p:txBody>
        </p:sp>
      </p:grpSp>
      <p:sp>
        <p:nvSpPr>
          <p:cNvPr id="20" name="TextBox 20"/>
          <p:cNvSpPr txBox="1"/>
          <p:nvPr/>
        </p:nvSpPr>
        <p:spPr>
          <a:xfrm>
            <a:off x="8141133" y="4895850"/>
            <a:ext cx="961052" cy="179536"/>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l">
              <a:lnSpc>
                <a:spcPts val="1440"/>
              </a:lnSpc>
            </a:pPr>
            <a:r>
              <a:rPr lang="en-US" sz="1200" b="1" spc="-45">
                <a:solidFill>
                  <a:srgbClr val="FFFFFF"/>
                </a:solidFill>
                <a:latin typeface="Montserrat" pitchFamily="2" charset="77"/>
                <a:ea typeface="Verdana Bold"/>
                <a:cs typeface="Verdana Bold"/>
                <a:sym typeface="Verdana Bold"/>
              </a:rPr>
              <a:t>SED 2026</a:t>
            </a:r>
          </a:p>
        </p:txBody>
      </p:sp>
      <p:sp>
        <p:nvSpPr>
          <p:cNvPr id="21" name="CuadroTexto 20">
            <a:extLst>
              <a:ext uri="{FF2B5EF4-FFF2-40B4-BE49-F238E27FC236}">
                <a16:creationId xmlns:a16="http://schemas.microsoft.com/office/drawing/2014/main" id="{7A120B62-E330-7EB3-756A-744A00B3A872}"/>
              </a:ext>
            </a:extLst>
          </p:cNvPr>
          <p:cNvSpPr txBox="1"/>
          <p:nvPr/>
        </p:nvSpPr>
        <p:spPr>
          <a:xfrm>
            <a:off x="4049658" y="874427"/>
            <a:ext cx="5185781" cy="34470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indent="-228600" defTabSz="457200"/>
            <a:r>
              <a:rPr lang="es-CO" sz="1800" b="1" kern="1200" dirty="0">
                <a:solidFill>
                  <a:srgbClr val="4196B8"/>
                </a:solidFill>
                <a:latin typeface="Montserrat" pitchFamily="2" charset="77"/>
                <a:ea typeface="+mn-ea"/>
                <a:cs typeface="+mn-cs"/>
              </a:rPr>
              <a:t>La oportunidad permanente para reconocer habilidades y capacidades de:​</a:t>
            </a:r>
          </a:p>
          <a:p>
            <a:pPr indent="-228600" defTabSz="457200"/>
            <a:endParaRPr lang="es-CO" kern="1200" dirty="0">
              <a:solidFill>
                <a:schemeClr val="tx1"/>
              </a:solidFill>
              <a:latin typeface="Montserrat" pitchFamily="2" charset="77"/>
              <a:ea typeface="+mn-ea"/>
              <a:cs typeface="+mn-cs"/>
            </a:endParaRPr>
          </a:p>
          <a:p>
            <a:pPr marL="285750" indent="-285750" defTabSz="457200">
              <a:buFont typeface="Arial" panose="020B0604020202020204" pitchFamily="34" charset="0"/>
              <a:buChar char="•"/>
            </a:pPr>
            <a:r>
              <a:rPr lang="es-CO" kern="1200" dirty="0">
                <a:solidFill>
                  <a:schemeClr val="tx1"/>
                </a:solidFill>
                <a:latin typeface="Montserrat" pitchFamily="2" charset="77"/>
                <a:ea typeface="+mn-ea"/>
                <a:cs typeface="+mn-cs"/>
              </a:rPr>
              <a:t>Comunicación.​</a:t>
            </a:r>
          </a:p>
          <a:p>
            <a:pPr marL="285750" indent="-285750" defTabSz="457200">
              <a:buFont typeface="Arial" panose="020B0604020202020204" pitchFamily="34" charset="0"/>
              <a:buChar char="•"/>
            </a:pPr>
            <a:r>
              <a:rPr lang="es-CO" kern="1200" dirty="0">
                <a:solidFill>
                  <a:schemeClr val="tx1"/>
                </a:solidFill>
                <a:latin typeface="Montserrat" pitchFamily="2" charset="77"/>
                <a:ea typeface="+mn-ea"/>
                <a:cs typeface="+mn-cs"/>
              </a:rPr>
              <a:t>Aprendizaje. </a:t>
            </a:r>
          </a:p>
          <a:p>
            <a:pPr marL="285750" indent="-285750" defTabSz="457200">
              <a:buFont typeface="Arial" panose="020B0604020202020204" pitchFamily="34" charset="0"/>
              <a:buChar char="•"/>
            </a:pPr>
            <a:r>
              <a:rPr lang="es-CO" kern="1200" dirty="0">
                <a:solidFill>
                  <a:schemeClr val="tx1"/>
                </a:solidFill>
                <a:latin typeface="Montserrat" pitchFamily="2" charset="77"/>
                <a:ea typeface="+mn-ea"/>
                <a:cs typeface="+mn-cs"/>
              </a:rPr>
              <a:t>Afectivas.​</a:t>
            </a:r>
          </a:p>
          <a:p>
            <a:pPr marL="285750" indent="-285750" defTabSz="457200">
              <a:buFont typeface="Arial" panose="020B0604020202020204" pitchFamily="34" charset="0"/>
              <a:buChar char="•"/>
            </a:pPr>
            <a:r>
              <a:rPr lang="es-CO" kern="1200" dirty="0">
                <a:solidFill>
                  <a:schemeClr val="tx1"/>
                </a:solidFill>
                <a:latin typeface="Montserrat" pitchFamily="2" charset="77"/>
                <a:ea typeface="+mn-ea"/>
                <a:cs typeface="+mn-cs"/>
              </a:rPr>
              <a:t>Emocionales.​</a:t>
            </a:r>
          </a:p>
          <a:p>
            <a:pPr marL="285750" indent="-285750" defTabSz="457200">
              <a:buFont typeface="Arial" panose="020B0604020202020204" pitchFamily="34" charset="0"/>
              <a:buChar char="•"/>
            </a:pPr>
            <a:r>
              <a:rPr lang="es-CO" kern="1200" dirty="0">
                <a:solidFill>
                  <a:schemeClr val="tx1"/>
                </a:solidFill>
                <a:latin typeface="Montserrat" pitchFamily="2" charset="77"/>
                <a:ea typeface="+mn-ea"/>
                <a:cs typeface="+mn-cs"/>
              </a:rPr>
              <a:t>Motoras. </a:t>
            </a:r>
          </a:p>
          <a:p>
            <a:pPr marL="285750" indent="-285750" defTabSz="457200">
              <a:buFont typeface="Arial" panose="020B0604020202020204" pitchFamily="34" charset="0"/>
              <a:buChar char="•"/>
            </a:pPr>
            <a:r>
              <a:rPr lang="es-CO" kern="1200" dirty="0">
                <a:solidFill>
                  <a:schemeClr val="tx1"/>
                </a:solidFill>
                <a:latin typeface="Montserrat" pitchFamily="2" charset="77"/>
                <a:ea typeface="+mn-ea"/>
                <a:cs typeface="+mn-cs"/>
              </a:rPr>
              <a:t>Independencia. </a:t>
            </a:r>
          </a:p>
          <a:p>
            <a:pPr marL="285750" indent="-285750" defTabSz="457200">
              <a:buFont typeface="Arial" panose="020B0604020202020204" pitchFamily="34" charset="0"/>
              <a:buChar char="•"/>
            </a:pPr>
            <a:r>
              <a:rPr lang="es-CO" kern="1200" dirty="0">
                <a:solidFill>
                  <a:schemeClr val="tx1"/>
                </a:solidFill>
                <a:latin typeface="Montserrat" pitchFamily="2" charset="77"/>
                <a:ea typeface="+mn-ea"/>
                <a:cs typeface="+mn-cs"/>
              </a:rPr>
              <a:t>Autocuidado.​</a:t>
            </a:r>
          </a:p>
          <a:p>
            <a:pPr marL="285750" indent="-285750" defTabSz="457200">
              <a:buFont typeface="Arial" panose="020B0604020202020204" pitchFamily="34" charset="0"/>
              <a:buChar char="•"/>
            </a:pPr>
            <a:r>
              <a:rPr lang="es-CO" kern="1200" dirty="0">
                <a:solidFill>
                  <a:schemeClr val="tx1"/>
                </a:solidFill>
                <a:latin typeface="Montserrat" pitchFamily="2" charset="77"/>
                <a:ea typeface="+mn-ea"/>
                <a:cs typeface="+mn-cs"/>
              </a:rPr>
              <a:t>Conocer el contexto cercano​ de la persona:​</a:t>
            </a:r>
          </a:p>
          <a:p>
            <a:pPr marL="285750" indent="-285750" defTabSz="457200">
              <a:buFont typeface="Arial" panose="020B0604020202020204" pitchFamily="34" charset="0"/>
              <a:buChar char="•"/>
            </a:pPr>
            <a:r>
              <a:rPr lang="es-CO" kern="1200" dirty="0">
                <a:solidFill>
                  <a:schemeClr val="tx1"/>
                </a:solidFill>
                <a:latin typeface="Montserrat" pitchFamily="2" charset="77"/>
                <a:ea typeface="+mn-ea"/>
                <a:cs typeface="+mn-cs"/>
              </a:rPr>
              <a:t>Familia​</a:t>
            </a:r>
          </a:p>
          <a:p>
            <a:pPr marL="285750" indent="-285750" defTabSz="457200">
              <a:buFont typeface="Arial" panose="020B0604020202020204" pitchFamily="34" charset="0"/>
              <a:buChar char="•"/>
            </a:pPr>
            <a:r>
              <a:rPr lang="es-CO" kern="1200" dirty="0">
                <a:solidFill>
                  <a:schemeClr val="tx1"/>
                </a:solidFill>
                <a:latin typeface="Montserrat" pitchFamily="2" charset="77"/>
                <a:ea typeface="+mn-ea"/>
                <a:cs typeface="+mn-cs"/>
              </a:rPr>
              <a:t>Red de apoyo</a:t>
            </a:r>
          </a:p>
          <a:p>
            <a:pPr marL="285750" indent="-285750" defTabSz="457200">
              <a:buFont typeface="Arial" panose="020B0604020202020204" pitchFamily="34" charset="0"/>
              <a:buChar char="•"/>
            </a:pPr>
            <a:r>
              <a:rPr lang="es-CO" kern="1200" dirty="0">
                <a:solidFill>
                  <a:schemeClr val="tx1"/>
                </a:solidFill>
                <a:latin typeface="Montserrat" pitchFamily="2" charset="77"/>
                <a:ea typeface="+mn-ea"/>
                <a:cs typeface="+mn-cs"/>
              </a:rPr>
              <a:t>Red comunitaria y de servicios</a:t>
            </a:r>
          </a:p>
          <a:p>
            <a:pPr marL="285750" indent="-285750" algn="ctr">
              <a:buFont typeface="Wingdings"/>
              <a:buChar char="v"/>
            </a:pPr>
            <a:endParaRPr lang="es-ES" dirty="0">
              <a:latin typeface="Montserrat" pitchFamily="2" charset="77"/>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Line">
            <a:extLst>
              <a:ext uri="{FF2B5EF4-FFF2-40B4-BE49-F238E27FC236}">
                <a16:creationId xmlns:a16="http://schemas.microsoft.com/office/drawing/2014/main" id="{5B248AFB-03B2-7149-8298-91890635CAF4}"/>
              </a:ext>
            </a:extLst>
          </p:cNvPr>
          <p:cNvSpPr/>
          <p:nvPr/>
        </p:nvSpPr>
        <p:spPr>
          <a:xfrm flipH="1">
            <a:off x="5366273" y="1459849"/>
            <a:ext cx="637062" cy="27057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3550" y="0"/>
                </a:lnTo>
                <a:lnTo>
                  <a:pt x="0" y="0"/>
                </a:lnTo>
              </a:path>
            </a:pathLst>
          </a:custGeom>
          <a:noFill/>
          <a:ln w="38100" cap="flat">
            <a:solidFill>
              <a:schemeClr val="bg1">
                <a:lumMod val="85000"/>
              </a:schemeClr>
            </a:solidFill>
            <a:prstDash val="solid"/>
            <a:miter lim="400000"/>
          </a:ln>
          <a:effectLst/>
        </p:spPr>
        <p:txBody>
          <a:bodyPr wrap="square" lIns="26789" tIns="26789" rIns="26789" bIns="26789" numCol="1" anchor="ctr">
            <a:noAutofit/>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endParaRPr sz="1899">
              <a:latin typeface="Montserrat" pitchFamily="2" charset="77"/>
            </a:endParaRPr>
          </a:p>
        </p:txBody>
      </p:sp>
      <p:sp>
        <p:nvSpPr>
          <p:cNvPr id="26" name="Line">
            <a:extLst>
              <a:ext uri="{FF2B5EF4-FFF2-40B4-BE49-F238E27FC236}">
                <a16:creationId xmlns:a16="http://schemas.microsoft.com/office/drawing/2014/main" id="{7B7A45F4-58B6-5B42-937A-1CA244A3B3E3}"/>
              </a:ext>
            </a:extLst>
          </p:cNvPr>
          <p:cNvSpPr/>
          <p:nvPr/>
        </p:nvSpPr>
        <p:spPr>
          <a:xfrm flipH="1">
            <a:off x="5422542" y="4238088"/>
            <a:ext cx="580793" cy="9077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673" y="21600"/>
                </a:lnTo>
                <a:lnTo>
                  <a:pt x="21600" y="0"/>
                </a:lnTo>
              </a:path>
            </a:pathLst>
          </a:custGeom>
          <a:noFill/>
          <a:ln w="38100" cap="flat">
            <a:solidFill>
              <a:schemeClr val="bg1">
                <a:lumMod val="85000"/>
              </a:schemeClr>
            </a:solidFill>
            <a:prstDash val="solid"/>
            <a:miter lim="400000"/>
          </a:ln>
          <a:effectLst/>
        </p:spPr>
        <p:txBody>
          <a:bodyPr wrap="square" lIns="26789" tIns="26789" rIns="26789" bIns="26789" numCol="1" anchor="ctr">
            <a:noAutofit/>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endParaRPr sz="1899">
              <a:latin typeface="Montserrat" pitchFamily="2" charset="77"/>
            </a:endParaRPr>
          </a:p>
        </p:txBody>
      </p:sp>
      <p:sp>
        <p:nvSpPr>
          <p:cNvPr id="27" name="Line">
            <a:extLst>
              <a:ext uri="{FF2B5EF4-FFF2-40B4-BE49-F238E27FC236}">
                <a16:creationId xmlns:a16="http://schemas.microsoft.com/office/drawing/2014/main" id="{BDA5267C-F6FE-C94E-94ED-0D8014246AE3}"/>
              </a:ext>
            </a:extLst>
          </p:cNvPr>
          <p:cNvSpPr/>
          <p:nvPr/>
        </p:nvSpPr>
        <p:spPr>
          <a:xfrm flipH="1">
            <a:off x="5707100" y="2772401"/>
            <a:ext cx="296235" cy="1076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5027" y="0"/>
                </a:lnTo>
                <a:lnTo>
                  <a:pt x="21600" y="21600"/>
                </a:lnTo>
              </a:path>
            </a:pathLst>
          </a:custGeom>
          <a:noFill/>
          <a:ln w="38100" cap="flat">
            <a:solidFill>
              <a:schemeClr val="bg1">
                <a:lumMod val="85000"/>
              </a:schemeClr>
            </a:solidFill>
            <a:prstDash val="solid"/>
            <a:miter lim="400000"/>
          </a:ln>
          <a:effectLst/>
        </p:spPr>
        <p:txBody>
          <a:bodyPr wrap="square" lIns="26789" tIns="26789" rIns="26789" bIns="26789" numCol="1" anchor="ctr">
            <a:noAutofit/>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endParaRPr sz="1899">
              <a:latin typeface="Montserrat" pitchFamily="2" charset="77"/>
            </a:endParaRPr>
          </a:p>
        </p:txBody>
      </p:sp>
      <p:sp>
        <p:nvSpPr>
          <p:cNvPr id="28" name="Line">
            <a:extLst>
              <a:ext uri="{FF2B5EF4-FFF2-40B4-BE49-F238E27FC236}">
                <a16:creationId xmlns:a16="http://schemas.microsoft.com/office/drawing/2014/main" id="{CC9FF457-373D-3742-8E43-1B220C5A2A4E}"/>
              </a:ext>
            </a:extLst>
          </p:cNvPr>
          <p:cNvSpPr/>
          <p:nvPr/>
        </p:nvSpPr>
        <p:spPr>
          <a:xfrm flipH="1">
            <a:off x="3139245" y="1417138"/>
            <a:ext cx="701989" cy="12371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3806" y="0"/>
                </a:lnTo>
                <a:lnTo>
                  <a:pt x="21600" y="0"/>
                </a:lnTo>
              </a:path>
            </a:pathLst>
          </a:custGeom>
          <a:noFill/>
          <a:ln w="38100" cap="flat">
            <a:solidFill>
              <a:schemeClr val="bg1">
                <a:lumMod val="85000"/>
              </a:schemeClr>
            </a:solidFill>
            <a:prstDash val="solid"/>
            <a:miter lim="400000"/>
          </a:ln>
          <a:effectLst/>
        </p:spPr>
        <p:txBody>
          <a:bodyPr wrap="square" lIns="26789" tIns="26789" rIns="26789" bIns="26789" numCol="1" anchor="ctr">
            <a:noAutofit/>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endParaRPr sz="1899">
              <a:latin typeface="Montserrat" pitchFamily="2" charset="77"/>
            </a:endParaRPr>
          </a:p>
        </p:txBody>
      </p:sp>
      <p:sp>
        <p:nvSpPr>
          <p:cNvPr id="29" name="Line">
            <a:extLst>
              <a:ext uri="{FF2B5EF4-FFF2-40B4-BE49-F238E27FC236}">
                <a16:creationId xmlns:a16="http://schemas.microsoft.com/office/drawing/2014/main" id="{A3282694-0018-4841-969C-56E2C69AE2B1}"/>
              </a:ext>
            </a:extLst>
          </p:cNvPr>
          <p:cNvSpPr/>
          <p:nvPr/>
        </p:nvSpPr>
        <p:spPr>
          <a:xfrm flipH="1">
            <a:off x="3139245" y="2393351"/>
            <a:ext cx="145591" cy="0"/>
          </a:xfrm>
          <a:prstGeom prst="line">
            <a:avLst/>
          </a:prstGeom>
          <a:noFill/>
          <a:ln w="38100" cap="flat">
            <a:solidFill>
              <a:schemeClr val="bg1">
                <a:lumMod val="85000"/>
              </a:schemeClr>
            </a:solidFill>
            <a:prstDash val="solid"/>
            <a:miter lim="400000"/>
          </a:ln>
          <a:effectLst/>
        </p:spPr>
        <p:txBody>
          <a:bodyPr wrap="square" lIns="26789" tIns="26789" rIns="26789" bIns="26789" numCol="1" anchor="ctr">
            <a:noAutofit/>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endParaRPr sz="1899">
              <a:latin typeface="Montserrat" pitchFamily="2" charset="77"/>
            </a:endParaRPr>
          </a:p>
        </p:txBody>
      </p:sp>
      <p:sp>
        <p:nvSpPr>
          <p:cNvPr id="30" name="Line">
            <a:extLst>
              <a:ext uri="{FF2B5EF4-FFF2-40B4-BE49-F238E27FC236}">
                <a16:creationId xmlns:a16="http://schemas.microsoft.com/office/drawing/2014/main" id="{6FF87BBD-2064-4848-85F0-369D3E647BAB}"/>
              </a:ext>
            </a:extLst>
          </p:cNvPr>
          <p:cNvSpPr/>
          <p:nvPr/>
        </p:nvSpPr>
        <p:spPr>
          <a:xfrm flipH="1">
            <a:off x="3139245" y="3230801"/>
            <a:ext cx="372339" cy="1237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7176" y="21600"/>
                </a:lnTo>
                <a:lnTo>
                  <a:pt x="0" y="0"/>
                </a:lnTo>
              </a:path>
            </a:pathLst>
          </a:custGeom>
          <a:noFill/>
          <a:ln w="38100" cap="flat">
            <a:solidFill>
              <a:schemeClr val="bg1">
                <a:lumMod val="85000"/>
              </a:schemeClr>
            </a:solidFill>
            <a:prstDash val="solid"/>
            <a:miter lim="400000"/>
          </a:ln>
          <a:effectLst/>
        </p:spPr>
        <p:txBody>
          <a:bodyPr wrap="square" lIns="26789" tIns="26789" rIns="26789" bIns="26789" numCol="1" anchor="ctr">
            <a:noAutofit/>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endParaRPr sz="1899">
              <a:latin typeface="Montserrat" pitchFamily="2" charset="77"/>
            </a:endParaRPr>
          </a:p>
        </p:txBody>
      </p:sp>
      <p:sp>
        <p:nvSpPr>
          <p:cNvPr id="31" name="Line">
            <a:extLst>
              <a:ext uri="{FF2B5EF4-FFF2-40B4-BE49-F238E27FC236}">
                <a16:creationId xmlns:a16="http://schemas.microsoft.com/office/drawing/2014/main" id="{DD818D44-ECC2-624C-B404-C75DE6797454}"/>
              </a:ext>
            </a:extLst>
          </p:cNvPr>
          <p:cNvSpPr/>
          <p:nvPr/>
        </p:nvSpPr>
        <p:spPr>
          <a:xfrm flipH="1">
            <a:off x="3139245" y="4301602"/>
            <a:ext cx="293188" cy="9291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6844" y="0"/>
                </a:lnTo>
                <a:lnTo>
                  <a:pt x="0" y="21600"/>
                </a:lnTo>
              </a:path>
            </a:pathLst>
          </a:custGeom>
          <a:noFill/>
          <a:ln w="38100" cap="flat">
            <a:solidFill>
              <a:schemeClr val="bg1">
                <a:lumMod val="85000"/>
              </a:schemeClr>
            </a:solidFill>
            <a:prstDash val="solid"/>
            <a:miter lim="400000"/>
          </a:ln>
          <a:effectLst/>
        </p:spPr>
        <p:txBody>
          <a:bodyPr wrap="square" lIns="26789" tIns="26789" rIns="26789" bIns="26789" numCol="1" anchor="ctr">
            <a:noAutofit/>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endParaRPr sz="1899">
              <a:latin typeface="Montserrat" pitchFamily="2" charset="77"/>
            </a:endParaRPr>
          </a:p>
        </p:txBody>
      </p:sp>
      <p:sp>
        <p:nvSpPr>
          <p:cNvPr id="20" name="Shape">
            <a:extLst>
              <a:ext uri="{FF2B5EF4-FFF2-40B4-BE49-F238E27FC236}">
                <a16:creationId xmlns:a16="http://schemas.microsoft.com/office/drawing/2014/main" id="{1E56A9EE-C81E-2145-B381-E71ABCAC967F}"/>
              </a:ext>
            </a:extLst>
          </p:cNvPr>
          <p:cNvSpPr/>
          <p:nvPr/>
        </p:nvSpPr>
        <p:spPr>
          <a:xfrm flipH="1">
            <a:off x="4574834" y="1479041"/>
            <a:ext cx="1113485" cy="99809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0385" y="251"/>
                  <a:pt x="19113" y="554"/>
                  <a:pt x="17745" y="948"/>
                </a:cubicBezTo>
                <a:cubicBezTo>
                  <a:pt x="6245" y="4258"/>
                  <a:pt x="4351" y="7759"/>
                  <a:pt x="2185" y="12534"/>
                </a:cubicBezTo>
                <a:cubicBezTo>
                  <a:pt x="934" y="15293"/>
                  <a:pt x="217" y="18775"/>
                  <a:pt x="0" y="21600"/>
                </a:cubicBezTo>
                <a:lnTo>
                  <a:pt x="21600" y="21600"/>
                </a:lnTo>
                <a:lnTo>
                  <a:pt x="21600" y="0"/>
                </a:lnTo>
                <a:close/>
              </a:path>
            </a:pathLst>
          </a:custGeom>
          <a:solidFill>
            <a:srgbClr val="4196B8"/>
          </a:solidFill>
          <a:ln w="12700" cap="flat">
            <a:noFill/>
            <a:miter lim="400000"/>
          </a:ln>
          <a:effectLst/>
        </p:spPr>
        <p:txBody>
          <a:bodyPr wrap="square" lIns="26789" tIns="26789" rIns="26789" bIns="26789" numCol="1" anchor="ctr">
            <a:noAutofit/>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endParaRPr sz="1899">
              <a:latin typeface="Montserrat" pitchFamily="2" charset="77"/>
            </a:endParaRPr>
          </a:p>
        </p:txBody>
      </p:sp>
      <p:sp>
        <p:nvSpPr>
          <p:cNvPr id="21" name="Shape">
            <a:extLst>
              <a:ext uri="{FF2B5EF4-FFF2-40B4-BE49-F238E27FC236}">
                <a16:creationId xmlns:a16="http://schemas.microsoft.com/office/drawing/2014/main" id="{CAE4C829-4B24-094E-8907-98E40068A1E8}"/>
              </a:ext>
            </a:extLst>
          </p:cNvPr>
          <p:cNvSpPr/>
          <p:nvPr/>
        </p:nvSpPr>
        <p:spPr>
          <a:xfrm flipH="1">
            <a:off x="4574912" y="2477137"/>
            <a:ext cx="1349919" cy="1996193"/>
          </a:xfrm>
          <a:custGeom>
            <a:avLst/>
            <a:gdLst/>
            <a:ahLst/>
            <a:cxnLst>
              <a:cxn ang="0">
                <a:pos x="wd2" y="hd2"/>
              </a:cxn>
              <a:cxn ang="5400000">
                <a:pos x="wd2" y="hd2"/>
              </a:cxn>
              <a:cxn ang="10800000">
                <a:pos x="wd2" y="hd2"/>
              </a:cxn>
              <a:cxn ang="16200000">
                <a:pos x="wd2" y="hd2"/>
              </a:cxn>
            </a:cxnLst>
            <a:rect l="0" t="0" r="r" b="b"/>
            <a:pathLst>
              <a:path w="21262" h="21600" extrusionOk="0">
                <a:moveTo>
                  <a:pt x="3724" y="0"/>
                </a:moveTo>
                <a:cubicBezTo>
                  <a:pt x="3595" y="1029"/>
                  <a:pt x="3676" y="1890"/>
                  <a:pt x="3993" y="2285"/>
                </a:cubicBezTo>
                <a:cubicBezTo>
                  <a:pt x="4743" y="3223"/>
                  <a:pt x="3993" y="4077"/>
                  <a:pt x="3993" y="4077"/>
                </a:cubicBezTo>
                <a:cubicBezTo>
                  <a:pt x="3993" y="4077"/>
                  <a:pt x="882" y="7252"/>
                  <a:pt x="272" y="7987"/>
                </a:cubicBezTo>
                <a:cubicBezTo>
                  <a:pt x="-338" y="8722"/>
                  <a:pt x="177" y="9167"/>
                  <a:pt x="834" y="9423"/>
                </a:cubicBezTo>
                <a:cubicBezTo>
                  <a:pt x="1491" y="9679"/>
                  <a:pt x="2241" y="9999"/>
                  <a:pt x="2663" y="10127"/>
                </a:cubicBezTo>
                <a:cubicBezTo>
                  <a:pt x="3085" y="10255"/>
                  <a:pt x="2712" y="10990"/>
                  <a:pt x="2524" y="11310"/>
                </a:cubicBezTo>
                <a:cubicBezTo>
                  <a:pt x="2337" y="11629"/>
                  <a:pt x="2197" y="12044"/>
                  <a:pt x="2854" y="12331"/>
                </a:cubicBezTo>
                <a:cubicBezTo>
                  <a:pt x="3510" y="12619"/>
                  <a:pt x="3933" y="12811"/>
                  <a:pt x="3933" y="12811"/>
                </a:cubicBezTo>
                <a:cubicBezTo>
                  <a:pt x="3933" y="12811"/>
                  <a:pt x="3931" y="12812"/>
                  <a:pt x="3368" y="13132"/>
                </a:cubicBezTo>
                <a:cubicBezTo>
                  <a:pt x="2805" y="13452"/>
                  <a:pt x="3088" y="14058"/>
                  <a:pt x="3792" y="14378"/>
                </a:cubicBezTo>
                <a:cubicBezTo>
                  <a:pt x="4495" y="14697"/>
                  <a:pt x="4635" y="14953"/>
                  <a:pt x="4542" y="16455"/>
                </a:cubicBezTo>
                <a:cubicBezTo>
                  <a:pt x="4448" y="17957"/>
                  <a:pt x="5668" y="18244"/>
                  <a:pt x="6935" y="18372"/>
                </a:cubicBezTo>
                <a:cubicBezTo>
                  <a:pt x="8202" y="18500"/>
                  <a:pt x="12894" y="18149"/>
                  <a:pt x="14442" y="18085"/>
                </a:cubicBezTo>
                <a:cubicBezTo>
                  <a:pt x="15990" y="18021"/>
                  <a:pt x="18006" y="21121"/>
                  <a:pt x="18006" y="21121"/>
                </a:cubicBezTo>
                <a:cubicBezTo>
                  <a:pt x="18049" y="21200"/>
                  <a:pt x="18091" y="21279"/>
                  <a:pt x="18129" y="21359"/>
                </a:cubicBezTo>
                <a:cubicBezTo>
                  <a:pt x="18167" y="21439"/>
                  <a:pt x="18200" y="21519"/>
                  <a:pt x="18234" y="21600"/>
                </a:cubicBezTo>
                <a:lnTo>
                  <a:pt x="21262" y="21600"/>
                </a:lnTo>
                <a:lnTo>
                  <a:pt x="21262" y="0"/>
                </a:lnTo>
                <a:lnTo>
                  <a:pt x="3724" y="0"/>
                </a:lnTo>
                <a:close/>
              </a:path>
            </a:pathLst>
          </a:custGeom>
          <a:solidFill>
            <a:srgbClr val="942092"/>
          </a:solidFill>
          <a:ln w="12700" cap="flat">
            <a:noFill/>
            <a:miter lim="400000"/>
          </a:ln>
          <a:effectLst/>
        </p:spPr>
        <p:txBody>
          <a:bodyPr wrap="square" lIns="26789" tIns="26789" rIns="26789" bIns="26789" numCol="1" anchor="ctr">
            <a:noAutofit/>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endParaRPr sz="1899">
              <a:latin typeface="Montserrat" pitchFamily="2" charset="77"/>
            </a:endParaRPr>
          </a:p>
        </p:txBody>
      </p:sp>
      <p:sp>
        <p:nvSpPr>
          <p:cNvPr id="22" name="Shape">
            <a:extLst>
              <a:ext uri="{FF2B5EF4-FFF2-40B4-BE49-F238E27FC236}">
                <a16:creationId xmlns:a16="http://schemas.microsoft.com/office/drawing/2014/main" id="{D45FA0E4-9391-8B4B-9B51-D08C408F8DF8}"/>
              </a:ext>
            </a:extLst>
          </p:cNvPr>
          <p:cNvSpPr/>
          <p:nvPr/>
        </p:nvSpPr>
        <p:spPr>
          <a:xfrm flipH="1">
            <a:off x="4574912" y="2477137"/>
            <a:ext cx="1349919" cy="998097"/>
          </a:xfrm>
          <a:custGeom>
            <a:avLst/>
            <a:gdLst/>
            <a:ahLst/>
            <a:cxnLst>
              <a:cxn ang="0">
                <a:pos x="wd2" y="hd2"/>
              </a:cxn>
              <a:cxn ang="5400000">
                <a:pos x="wd2" y="hd2"/>
              </a:cxn>
              <a:cxn ang="10800000">
                <a:pos x="wd2" y="hd2"/>
              </a:cxn>
              <a:cxn ang="16200000">
                <a:pos x="wd2" y="hd2"/>
              </a:cxn>
            </a:cxnLst>
            <a:rect l="0" t="0" r="r" b="b"/>
            <a:pathLst>
              <a:path w="21262" h="21600" extrusionOk="0">
                <a:moveTo>
                  <a:pt x="3724" y="0"/>
                </a:moveTo>
                <a:cubicBezTo>
                  <a:pt x="3595" y="2059"/>
                  <a:pt x="3676" y="3779"/>
                  <a:pt x="3993" y="4571"/>
                </a:cubicBezTo>
                <a:cubicBezTo>
                  <a:pt x="4743" y="6446"/>
                  <a:pt x="3993" y="8154"/>
                  <a:pt x="3993" y="8154"/>
                </a:cubicBezTo>
                <a:cubicBezTo>
                  <a:pt x="3993" y="8154"/>
                  <a:pt x="882" y="14504"/>
                  <a:pt x="272" y="15974"/>
                </a:cubicBezTo>
                <a:cubicBezTo>
                  <a:pt x="-338" y="17444"/>
                  <a:pt x="177" y="18335"/>
                  <a:pt x="834" y="18846"/>
                </a:cubicBezTo>
                <a:cubicBezTo>
                  <a:pt x="1491" y="19357"/>
                  <a:pt x="2241" y="19998"/>
                  <a:pt x="2663" y="20254"/>
                </a:cubicBezTo>
                <a:cubicBezTo>
                  <a:pt x="2919" y="20409"/>
                  <a:pt x="2872" y="21007"/>
                  <a:pt x="2762" y="21600"/>
                </a:cubicBezTo>
                <a:lnTo>
                  <a:pt x="21262" y="21600"/>
                </a:lnTo>
                <a:lnTo>
                  <a:pt x="21262" y="0"/>
                </a:lnTo>
                <a:lnTo>
                  <a:pt x="3724" y="0"/>
                </a:lnTo>
                <a:close/>
              </a:path>
            </a:pathLst>
          </a:custGeom>
          <a:solidFill>
            <a:srgbClr val="29CFD3"/>
          </a:solidFill>
          <a:ln w="12700" cap="flat">
            <a:solidFill>
              <a:schemeClr val="accent2"/>
            </a:solidFill>
            <a:miter lim="400000"/>
          </a:ln>
          <a:effectLst/>
        </p:spPr>
        <p:txBody>
          <a:bodyPr wrap="square" lIns="26789" tIns="26789" rIns="26789" bIns="26789" numCol="1" anchor="ctr">
            <a:noAutofit/>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endParaRPr sz="1899">
              <a:latin typeface="Montserrat" pitchFamily="2" charset="77"/>
            </a:endParaRPr>
          </a:p>
        </p:txBody>
      </p:sp>
      <p:sp>
        <p:nvSpPr>
          <p:cNvPr id="16" name="Shape">
            <a:extLst>
              <a:ext uri="{FF2B5EF4-FFF2-40B4-BE49-F238E27FC236}">
                <a16:creationId xmlns:a16="http://schemas.microsoft.com/office/drawing/2014/main" id="{FA84CD66-1CE4-1C4A-9EDA-88EF581E5FE5}"/>
              </a:ext>
            </a:extLst>
          </p:cNvPr>
          <p:cNvSpPr/>
          <p:nvPr/>
        </p:nvSpPr>
        <p:spPr>
          <a:xfrm flipH="1">
            <a:off x="3370621" y="1457449"/>
            <a:ext cx="1181502" cy="753916"/>
          </a:xfrm>
          <a:custGeom>
            <a:avLst/>
            <a:gdLst/>
            <a:ahLst/>
            <a:cxnLst>
              <a:cxn ang="0">
                <a:pos x="wd2" y="hd2"/>
              </a:cxn>
              <a:cxn ang="5400000">
                <a:pos x="wd2" y="hd2"/>
              </a:cxn>
              <a:cxn ang="10800000">
                <a:pos x="wd2" y="hd2"/>
              </a:cxn>
              <a:cxn ang="16200000">
                <a:pos x="wd2" y="hd2"/>
              </a:cxn>
            </a:cxnLst>
            <a:rect l="0" t="0" r="r" b="b"/>
            <a:pathLst>
              <a:path w="21600" h="21538" extrusionOk="0">
                <a:moveTo>
                  <a:pt x="3558" y="0"/>
                </a:moveTo>
                <a:cubicBezTo>
                  <a:pt x="2450" y="13"/>
                  <a:pt x="1259" y="165"/>
                  <a:pt x="0" y="422"/>
                </a:cubicBezTo>
                <a:lnTo>
                  <a:pt x="0" y="21538"/>
                </a:lnTo>
                <a:lnTo>
                  <a:pt x="21600" y="21538"/>
                </a:lnTo>
                <a:cubicBezTo>
                  <a:pt x="20680" y="16602"/>
                  <a:pt x="18987" y="12066"/>
                  <a:pt x="16490" y="8305"/>
                </a:cubicBezTo>
                <a:cubicBezTo>
                  <a:pt x="12902" y="2900"/>
                  <a:pt x="9111" y="-62"/>
                  <a:pt x="3558" y="0"/>
                </a:cubicBezTo>
                <a:close/>
              </a:path>
            </a:pathLst>
          </a:custGeom>
          <a:solidFill>
            <a:schemeClr val="accent2"/>
          </a:solidFill>
          <a:ln w="12700" cap="flat">
            <a:noFill/>
            <a:miter lim="400000"/>
          </a:ln>
          <a:effectLst/>
        </p:spPr>
        <p:txBody>
          <a:bodyPr wrap="square" lIns="26789" tIns="26789" rIns="26789" bIns="26789" numCol="1" anchor="ctr">
            <a:noAutofit/>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endParaRPr sz="1899">
              <a:latin typeface="Montserrat" pitchFamily="2" charset="77"/>
            </a:endParaRPr>
          </a:p>
        </p:txBody>
      </p:sp>
      <p:sp>
        <p:nvSpPr>
          <p:cNvPr id="17" name="Shape">
            <a:extLst>
              <a:ext uri="{FF2B5EF4-FFF2-40B4-BE49-F238E27FC236}">
                <a16:creationId xmlns:a16="http://schemas.microsoft.com/office/drawing/2014/main" id="{BA4EF73D-3C08-4247-A067-0CACCB14683E}"/>
              </a:ext>
            </a:extLst>
          </p:cNvPr>
          <p:cNvSpPr/>
          <p:nvPr/>
        </p:nvSpPr>
        <p:spPr>
          <a:xfrm flipH="1">
            <a:off x="3464020" y="3719448"/>
            <a:ext cx="1088103" cy="75388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ubicBezTo>
                  <a:pt x="19414" y="14617"/>
                  <a:pt x="17074" y="6092"/>
                  <a:pt x="16479" y="0"/>
                </a:cubicBezTo>
                <a:lnTo>
                  <a:pt x="0" y="0"/>
                </a:lnTo>
                <a:close/>
              </a:path>
            </a:pathLst>
          </a:custGeom>
          <a:solidFill>
            <a:schemeClr val="accent4">
              <a:lumMod val="60000"/>
              <a:lumOff val="40000"/>
            </a:schemeClr>
          </a:solidFill>
          <a:ln w="12700" cap="flat">
            <a:noFill/>
            <a:miter lim="400000"/>
          </a:ln>
          <a:effectLst/>
        </p:spPr>
        <p:txBody>
          <a:bodyPr wrap="square" lIns="26789" tIns="26789" rIns="26789" bIns="26789" numCol="1" anchor="ctr">
            <a:noAutofit/>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endParaRPr sz="1899">
              <a:latin typeface="Montserrat" pitchFamily="2" charset="77"/>
            </a:endParaRPr>
          </a:p>
        </p:txBody>
      </p:sp>
      <p:sp>
        <p:nvSpPr>
          <p:cNvPr id="18" name="Shape">
            <a:extLst>
              <a:ext uri="{FF2B5EF4-FFF2-40B4-BE49-F238E27FC236}">
                <a16:creationId xmlns:a16="http://schemas.microsoft.com/office/drawing/2014/main" id="{B1B7ED58-A248-CA45-BC7C-22B024F91053}"/>
              </a:ext>
            </a:extLst>
          </p:cNvPr>
          <p:cNvSpPr/>
          <p:nvPr/>
        </p:nvSpPr>
        <p:spPr>
          <a:xfrm flipH="1">
            <a:off x="3409440" y="2965578"/>
            <a:ext cx="1142683" cy="75388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5692" y="21600"/>
                </a:lnTo>
                <a:cubicBezTo>
                  <a:pt x="15637" y="21003"/>
                  <a:pt x="15575" y="20401"/>
                  <a:pt x="15554" y="19855"/>
                </a:cubicBezTo>
                <a:cubicBezTo>
                  <a:pt x="15172" y="10094"/>
                  <a:pt x="19329" y="7472"/>
                  <a:pt x="21600" y="0"/>
                </a:cubicBezTo>
                <a:lnTo>
                  <a:pt x="0" y="0"/>
                </a:lnTo>
                <a:close/>
              </a:path>
            </a:pathLst>
          </a:custGeom>
          <a:solidFill>
            <a:schemeClr val="accent4"/>
          </a:solidFill>
          <a:ln w="12700" cap="flat">
            <a:noFill/>
            <a:miter lim="400000"/>
          </a:ln>
          <a:effectLst/>
        </p:spPr>
        <p:txBody>
          <a:bodyPr wrap="square" lIns="26789" tIns="26789" rIns="26789" bIns="26789" numCol="1" anchor="ctr">
            <a:noAutofit/>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endParaRPr sz="1899">
              <a:latin typeface="Montserrat" pitchFamily="2" charset="77"/>
            </a:endParaRPr>
          </a:p>
        </p:txBody>
      </p:sp>
      <p:sp>
        <p:nvSpPr>
          <p:cNvPr id="19" name="Shape">
            <a:extLst>
              <a:ext uri="{FF2B5EF4-FFF2-40B4-BE49-F238E27FC236}">
                <a16:creationId xmlns:a16="http://schemas.microsoft.com/office/drawing/2014/main" id="{67DFACB7-7C38-4F4D-B494-11DB90BFB34E}"/>
              </a:ext>
            </a:extLst>
          </p:cNvPr>
          <p:cNvSpPr/>
          <p:nvPr/>
        </p:nvSpPr>
        <p:spPr>
          <a:xfrm flipH="1">
            <a:off x="3325697" y="2211365"/>
            <a:ext cx="1226426" cy="753882"/>
          </a:xfrm>
          <a:custGeom>
            <a:avLst/>
            <a:gdLst/>
            <a:ahLst/>
            <a:cxnLst>
              <a:cxn ang="0">
                <a:pos x="wd2" y="hd2"/>
              </a:cxn>
              <a:cxn ang="5400000">
                <a:pos x="wd2" y="hd2"/>
              </a:cxn>
              <a:cxn ang="10800000">
                <a:pos x="wd2" y="hd2"/>
              </a:cxn>
              <a:cxn ang="16200000">
                <a:pos x="wd2" y="hd2"/>
              </a:cxn>
            </a:cxnLst>
            <a:rect l="0" t="0" r="r" b="b"/>
            <a:pathLst>
              <a:path w="21347" h="21600" extrusionOk="0">
                <a:moveTo>
                  <a:pt x="0" y="0"/>
                </a:moveTo>
                <a:lnTo>
                  <a:pt x="0" y="21600"/>
                </a:lnTo>
                <a:lnTo>
                  <a:pt x="19893" y="21600"/>
                </a:lnTo>
                <a:cubicBezTo>
                  <a:pt x="20261" y="20281"/>
                  <a:pt x="20581" y="18829"/>
                  <a:pt x="20808" y="17141"/>
                </a:cubicBezTo>
                <a:cubicBezTo>
                  <a:pt x="21600" y="11267"/>
                  <a:pt x="21521" y="5396"/>
                  <a:pt x="20566" y="0"/>
                </a:cubicBezTo>
                <a:lnTo>
                  <a:pt x="0" y="0"/>
                </a:lnTo>
                <a:close/>
              </a:path>
            </a:pathLst>
          </a:custGeom>
          <a:solidFill>
            <a:srgbClr val="00AF73"/>
          </a:solidFill>
          <a:ln w="12700" cap="flat">
            <a:noFill/>
            <a:miter lim="400000"/>
          </a:ln>
          <a:effectLst/>
        </p:spPr>
        <p:txBody>
          <a:bodyPr wrap="square" lIns="26789" tIns="26789" rIns="26789" bIns="26789" numCol="1" anchor="ctr">
            <a:noAutofit/>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endParaRPr sz="1899">
              <a:latin typeface="Montserrat" pitchFamily="2" charset="77"/>
            </a:endParaRPr>
          </a:p>
        </p:txBody>
      </p:sp>
      <p:sp>
        <p:nvSpPr>
          <p:cNvPr id="55" name="TextBox 54">
            <a:extLst>
              <a:ext uri="{FF2B5EF4-FFF2-40B4-BE49-F238E27FC236}">
                <a16:creationId xmlns:a16="http://schemas.microsoft.com/office/drawing/2014/main" id="{1A558473-610E-8B45-89FE-6A0D2F545097}"/>
              </a:ext>
            </a:extLst>
          </p:cNvPr>
          <p:cNvSpPr txBox="1"/>
          <p:nvPr/>
        </p:nvSpPr>
        <p:spPr>
          <a:xfrm>
            <a:off x="1117065" y="1086109"/>
            <a:ext cx="1938889" cy="523220"/>
          </a:xfrm>
          <a:prstGeom prst="rect">
            <a:avLst/>
          </a:prstGeom>
          <a:noFill/>
        </p:spPr>
        <p:txBody>
          <a:bodyPr wrap="square" lIns="91440" tIns="45720" rIns="91440" bIns="45720" rtlCol="0" anchor="ctr" anchorCtr="0">
            <a:spAutoFit/>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algn="r"/>
            <a:r>
              <a:rPr lang="es-CO" sz="1400" b="1">
                <a:solidFill>
                  <a:schemeClr val="accent2"/>
                </a:solidFill>
                <a:latin typeface="Montserrat" pitchFamily="2" charset="77"/>
                <a:cs typeface="Poppins"/>
              </a:rPr>
              <a:t>Un diagnóstico médico</a:t>
            </a:r>
            <a:endParaRPr lang="es-ES">
              <a:solidFill>
                <a:schemeClr val="accent2"/>
              </a:solidFill>
              <a:latin typeface="Montserrat" pitchFamily="2" charset="77"/>
            </a:endParaRPr>
          </a:p>
        </p:txBody>
      </p:sp>
      <p:sp>
        <p:nvSpPr>
          <p:cNvPr id="57" name="TextBox 56">
            <a:extLst>
              <a:ext uri="{FF2B5EF4-FFF2-40B4-BE49-F238E27FC236}">
                <a16:creationId xmlns:a16="http://schemas.microsoft.com/office/drawing/2014/main" id="{69692B2A-A7AB-0340-B1F9-441D9370B363}"/>
              </a:ext>
            </a:extLst>
          </p:cNvPr>
          <p:cNvSpPr txBox="1"/>
          <p:nvPr/>
        </p:nvSpPr>
        <p:spPr>
          <a:xfrm>
            <a:off x="584994" y="1953917"/>
            <a:ext cx="2475747" cy="523220"/>
          </a:xfrm>
          <a:prstGeom prst="rect">
            <a:avLst/>
          </a:prstGeom>
          <a:noFill/>
        </p:spPr>
        <p:txBody>
          <a:bodyPr wrap="square" lIns="91440" tIns="45720" rIns="91440" bIns="45720" rtlCol="0" anchor="ctr" anchorCtr="0">
            <a:spAutoFit/>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algn="r"/>
            <a:r>
              <a:rPr lang="es-CO" sz="1400" b="1" dirty="0">
                <a:solidFill>
                  <a:srgbClr val="00AF73"/>
                </a:solidFill>
                <a:latin typeface="Montserrat" pitchFamily="2" charset="77"/>
                <a:cs typeface="Poppins"/>
              </a:rPr>
              <a:t>La aplicación de pruebas estandarizadas</a:t>
            </a:r>
            <a:endParaRPr lang="es-ES" dirty="0">
              <a:solidFill>
                <a:srgbClr val="00AF73"/>
              </a:solidFill>
              <a:latin typeface="Montserrat" pitchFamily="2" charset="77"/>
              <a:cs typeface="Poppins"/>
            </a:endParaRPr>
          </a:p>
        </p:txBody>
      </p:sp>
      <p:sp>
        <p:nvSpPr>
          <p:cNvPr id="59" name="TextBox 58">
            <a:extLst>
              <a:ext uri="{FF2B5EF4-FFF2-40B4-BE49-F238E27FC236}">
                <a16:creationId xmlns:a16="http://schemas.microsoft.com/office/drawing/2014/main" id="{E4CDD274-78D1-8F4C-861B-2E4EE311E9E7}"/>
              </a:ext>
            </a:extLst>
          </p:cNvPr>
          <p:cNvSpPr txBox="1"/>
          <p:nvPr/>
        </p:nvSpPr>
        <p:spPr>
          <a:xfrm>
            <a:off x="154259" y="2588306"/>
            <a:ext cx="2901695" cy="954107"/>
          </a:xfrm>
          <a:prstGeom prst="rect">
            <a:avLst/>
          </a:prstGeom>
          <a:noFill/>
        </p:spPr>
        <p:txBody>
          <a:bodyPr wrap="square" lIns="91440" tIns="45720" rIns="91440" bIns="45720" rtlCol="0" anchor="ctr" anchorCtr="0">
            <a:spAutoFit/>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algn="r"/>
            <a:r>
              <a:rPr lang="es-CO" sz="1400" b="1" dirty="0">
                <a:solidFill>
                  <a:srgbClr val="F7A720"/>
                </a:solidFill>
                <a:latin typeface="Montserrat" pitchFamily="2" charset="77"/>
                <a:cs typeface="Poppins"/>
              </a:rPr>
              <a:t>Un proceso individualizado, sin articulación de los entornos. Liderada por los profesionales de salud</a:t>
            </a:r>
            <a:r>
              <a:rPr lang="es-CO" sz="1400" dirty="0">
                <a:solidFill>
                  <a:srgbClr val="F7A720"/>
                </a:solidFill>
                <a:latin typeface="Montserrat" pitchFamily="2" charset="77"/>
                <a:ea typeface="Verdana"/>
                <a:cs typeface="Poppins"/>
              </a:rPr>
              <a:t>.</a:t>
            </a:r>
            <a:endParaRPr lang="es-ES" dirty="0">
              <a:solidFill>
                <a:srgbClr val="F7A720"/>
              </a:solidFill>
              <a:latin typeface="Montserrat" pitchFamily="2" charset="77"/>
            </a:endParaRPr>
          </a:p>
        </p:txBody>
      </p:sp>
      <p:sp>
        <p:nvSpPr>
          <p:cNvPr id="61" name="TextBox 60">
            <a:extLst>
              <a:ext uri="{FF2B5EF4-FFF2-40B4-BE49-F238E27FC236}">
                <a16:creationId xmlns:a16="http://schemas.microsoft.com/office/drawing/2014/main" id="{C1EC9FF0-BE22-4045-AC4C-F8928C4D4BA1}"/>
              </a:ext>
            </a:extLst>
          </p:cNvPr>
          <p:cNvSpPr txBox="1"/>
          <p:nvPr/>
        </p:nvSpPr>
        <p:spPr>
          <a:xfrm>
            <a:off x="502920" y="3613005"/>
            <a:ext cx="2628440" cy="1384995"/>
          </a:xfrm>
          <a:prstGeom prst="rect">
            <a:avLst/>
          </a:prstGeom>
          <a:noFill/>
        </p:spPr>
        <p:txBody>
          <a:bodyPr wrap="square" lIns="91440" tIns="45720" rIns="91440" bIns="45720" rtlCol="0" anchor="ctr" anchorCtr="0">
            <a:spAutoFit/>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algn="r"/>
            <a:r>
              <a:rPr lang="es-CO" sz="1400" b="1" dirty="0">
                <a:solidFill>
                  <a:schemeClr val="accent2"/>
                </a:solidFill>
                <a:latin typeface="Montserrat" pitchFamily="2" charset="77"/>
                <a:cs typeface="Poppins"/>
              </a:rPr>
              <a:t>Para enfocarse en lo negativo o en lo que le falta al estudiante, para excluir y vulnerar el derecho a la educación inclusiva.</a:t>
            </a:r>
            <a:endParaRPr lang="es-ES" dirty="0">
              <a:solidFill>
                <a:schemeClr val="accent2"/>
              </a:solidFill>
              <a:latin typeface="Montserrat" pitchFamily="2" charset="77"/>
            </a:endParaRPr>
          </a:p>
        </p:txBody>
      </p:sp>
      <p:sp>
        <p:nvSpPr>
          <p:cNvPr id="68" name="TextBox 67">
            <a:extLst>
              <a:ext uri="{FF2B5EF4-FFF2-40B4-BE49-F238E27FC236}">
                <a16:creationId xmlns:a16="http://schemas.microsoft.com/office/drawing/2014/main" id="{20E57D34-3117-BA43-9A16-97C3C431A302}"/>
              </a:ext>
            </a:extLst>
          </p:cNvPr>
          <p:cNvSpPr txBox="1"/>
          <p:nvPr/>
        </p:nvSpPr>
        <p:spPr>
          <a:xfrm>
            <a:off x="6123625" y="929864"/>
            <a:ext cx="2487770" cy="738664"/>
          </a:xfrm>
          <a:prstGeom prst="rect">
            <a:avLst/>
          </a:prstGeom>
          <a:noFill/>
        </p:spPr>
        <p:txBody>
          <a:bodyPr wrap="square" lIns="91440" tIns="45720" rIns="91440" bIns="45720" rtlCol="0" anchor="ctr" anchorCtr="0">
            <a:spAutoFit/>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r>
              <a:rPr lang="es-CO" sz="1400" b="1" dirty="0">
                <a:solidFill>
                  <a:srgbClr val="4196B8"/>
                </a:solidFill>
                <a:latin typeface="Montserrat" pitchFamily="2" charset="77"/>
                <a:cs typeface="Poppins"/>
              </a:rPr>
              <a:t>Herramienta para señalar y/u omitir juicios de valor.</a:t>
            </a:r>
            <a:endParaRPr lang="es-ES" dirty="0">
              <a:solidFill>
                <a:srgbClr val="4196B8"/>
              </a:solidFill>
              <a:latin typeface="Montserrat" pitchFamily="2" charset="77"/>
              <a:cs typeface="Arial"/>
            </a:endParaRPr>
          </a:p>
        </p:txBody>
      </p:sp>
      <p:sp>
        <p:nvSpPr>
          <p:cNvPr id="72" name="TextBox 71">
            <a:extLst>
              <a:ext uri="{FF2B5EF4-FFF2-40B4-BE49-F238E27FC236}">
                <a16:creationId xmlns:a16="http://schemas.microsoft.com/office/drawing/2014/main" id="{CEB298A3-184C-1440-84D5-12914AF6D4BC}"/>
              </a:ext>
            </a:extLst>
          </p:cNvPr>
          <p:cNvSpPr txBox="1"/>
          <p:nvPr/>
        </p:nvSpPr>
        <p:spPr>
          <a:xfrm>
            <a:off x="6125280" y="2368977"/>
            <a:ext cx="2442834" cy="523220"/>
          </a:xfrm>
          <a:prstGeom prst="rect">
            <a:avLst/>
          </a:prstGeom>
          <a:noFill/>
        </p:spPr>
        <p:txBody>
          <a:bodyPr wrap="square" lIns="91440" tIns="45720" rIns="91440" bIns="45720" rtlCol="0" anchor="ctr" anchorCtr="0">
            <a:spAutoFit/>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r>
              <a:rPr lang="es-CO" sz="1400" b="1" dirty="0">
                <a:solidFill>
                  <a:srgbClr val="29CFD3"/>
                </a:solidFill>
                <a:latin typeface="Montserrat" pitchFamily="2" charset="77"/>
                <a:cs typeface="Poppins"/>
              </a:rPr>
              <a:t>Documento para entrega entregar.</a:t>
            </a:r>
            <a:endParaRPr lang="es-ES" dirty="0">
              <a:solidFill>
                <a:srgbClr val="29CFD3"/>
              </a:solidFill>
              <a:latin typeface="Montserrat" pitchFamily="2" charset="77"/>
              <a:cs typeface="Arial"/>
            </a:endParaRPr>
          </a:p>
        </p:txBody>
      </p:sp>
      <p:sp>
        <p:nvSpPr>
          <p:cNvPr id="74" name="TextBox 73">
            <a:extLst>
              <a:ext uri="{FF2B5EF4-FFF2-40B4-BE49-F238E27FC236}">
                <a16:creationId xmlns:a16="http://schemas.microsoft.com/office/drawing/2014/main" id="{7ACE6DA6-B456-3D48-AD13-7A76A08F66BA}"/>
              </a:ext>
            </a:extLst>
          </p:cNvPr>
          <p:cNvSpPr txBox="1"/>
          <p:nvPr/>
        </p:nvSpPr>
        <p:spPr>
          <a:xfrm>
            <a:off x="6131179" y="3898429"/>
            <a:ext cx="1941969" cy="738664"/>
          </a:xfrm>
          <a:prstGeom prst="rect">
            <a:avLst/>
          </a:prstGeom>
          <a:noFill/>
        </p:spPr>
        <p:txBody>
          <a:bodyPr wrap="square" lIns="91440" tIns="45720" rIns="91440" bIns="45720" rtlCol="0" anchor="ctr" anchorCtr="0">
            <a:spAutoFit/>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r>
              <a:rPr lang="es-CO" sz="1400" b="1" dirty="0">
                <a:solidFill>
                  <a:srgbClr val="942092"/>
                </a:solidFill>
                <a:latin typeface="Montserrat" pitchFamily="2" charset="77"/>
                <a:cs typeface="Poppins"/>
              </a:rPr>
              <a:t>Una evaluación. </a:t>
            </a:r>
            <a:r>
              <a:rPr lang="es-CO" sz="1400" b="1" dirty="0" err="1">
                <a:solidFill>
                  <a:srgbClr val="942092"/>
                </a:solidFill>
                <a:latin typeface="Montserrat" pitchFamily="2" charset="77"/>
                <a:cs typeface="Poppins"/>
              </a:rPr>
              <a:t>Check</a:t>
            </a:r>
            <a:r>
              <a:rPr lang="es-CO" sz="1400" b="1" dirty="0">
                <a:solidFill>
                  <a:srgbClr val="942092"/>
                </a:solidFill>
                <a:latin typeface="Montserrat" pitchFamily="2" charset="77"/>
                <a:cs typeface="Poppins"/>
              </a:rPr>
              <a:t> </a:t>
            </a:r>
            <a:r>
              <a:rPr lang="es-CO" sz="1400" b="1" dirty="0" err="1">
                <a:solidFill>
                  <a:srgbClr val="942092"/>
                </a:solidFill>
                <a:latin typeface="Montserrat" pitchFamily="2" charset="77"/>
                <a:cs typeface="Poppins"/>
              </a:rPr>
              <a:t>list</a:t>
            </a:r>
            <a:r>
              <a:rPr lang="es-CO" sz="1400" b="1" dirty="0">
                <a:solidFill>
                  <a:srgbClr val="942092"/>
                </a:solidFill>
                <a:latin typeface="Montserrat" pitchFamily="2" charset="77"/>
                <a:cs typeface="Poppins"/>
              </a:rPr>
              <a:t> o listado.</a:t>
            </a:r>
            <a:endParaRPr lang="es-ES" dirty="0">
              <a:solidFill>
                <a:srgbClr val="942092"/>
              </a:solidFill>
              <a:latin typeface="Montserrat" pitchFamily="2" charset="77"/>
              <a:cs typeface="Poppins"/>
            </a:endParaRPr>
          </a:p>
        </p:txBody>
      </p:sp>
      <p:sp>
        <p:nvSpPr>
          <p:cNvPr id="3" name="TextBox 4">
            <a:extLst>
              <a:ext uri="{FF2B5EF4-FFF2-40B4-BE49-F238E27FC236}">
                <a16:creationId xmlns:a16="http://schemas.microsoft.com/office/drawing/2014/main" id="{DE9E7D77-E551-5A61-A497-CCD67968047A}"/>
              </a:ext>
            </a:extLst>
          </p:cNvPr>
          <p:cNvSpPr txBox="1"/>
          <p:nvPr/>
        </p:nvSpPr>
        <p:spPr>
          <a:xfrm>
            <a:off x="340551" y="158462"/>
            <a:ext cx="7420096" cy="410369"/>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3240"/>
              </a:lnSpc>
            </a:pPr>
            <a:r>
              <a:rPr lang="es-CO" sz="2800" b="1" dirty="0">
                <a:solidFill>
                  <a:srgbClr val="ED7D31"/>
                </a:solidFill>
                <a:latin typeface="Montserrat" pitchFamily="2" charset="77"/>
                <a:sym typeface="Verdana Bold"/>
              </a:rPr>
              <a:t>Valoración pedagógica</a:t>
            </a:r>
            <a:r>
              <a:rPr lang="en-US" sz="2800" b="1" dirty="0">
                <a:solidFill>
                  <a:srgbClr val="ED7D31"/>
                </a:solidFill>
                <a:latin typeface="Montserrat" pitchFamily="2" charset="77"/>
                <a:sym typeface="Verdana Bold"/>
              </a:rPr>
              <a:t> </a:t>
            </a:r>
            <a:r>
              <a:rPr lang="en-US" sz="2800" b="1" dirty="0">
                <a:solidFill>
                  <a:srgbClr val="C00000"/>
                </a:solidFill>
                <a:latin typeface="Montserrat" pitchFamily="2" charset="77"/>
                <a:sym typeface="Verdana Bold"/>
              </a:rPr>
              <a:t>NO ES:</a:t>
            </a:r>
            <a:endParaRPr lang="en-US" sz="2800" b="1" dirty="0">
              <a:solidFill>
                <a:srgbClr val="C00000"/>
              </a:solidFill>
              <a:latin typeface="Montserrat" pitchFamily="2" charset="77"/>
            </a:endParaRPr>
          </a:p>
        </p:txBody>
      </p:sp>
      <p:sp>
        <p:nvSpPr>
          <p:cNvPr id="5" name="Freeform 32">
            <a:extLst>
              <a:ext uri="{FF2B5EF4-FFF2-40B4-BE49-F238E27FC236}">
                <a16:creationId xmlns:a16="http://schemas.microsoft.com/office/drawing/2014/main" id="{AA2419FE-24C9-0D78-66A4-D0B59231E1CA}"/>
              </a:ext>
            </a:extLst>
          </p:cNvPr>
          <p:cNvSpPr/>
          <p:nvPr/>
        </p:nvSpPr>
        <p:spPr>
          <a:xfrm>
            <a:off x="0" y="5055472"/>
            <a:ext cx="9154783" cy="295262"/>
          </a:xfrm>
          <a:custGeom>
            <a:avLst/>
            <a:gdLst/>
            <a:ahLst/>
            <a:cxnLst/>
            <a:rect l="l" t="t" r="r" b="b"/>
            <a:pathLst>
              <a:path w="24384000" h="939800">
                <a:moveTo>
                  <a:pt x="0" y="939800"/>
                </a:moveTo>
                <a:lnTo>
                  <a:pt x="24384000" y="939800"/>
                </a:lnTo>
                <a:lnTo>
                  <a:pt x="24384000" y="0"/>
                </a:lnTo>
                <a:lnTo>
                  <a:pt x="0" y="0"/>
                </a:lnTo>
                <a:lnTo>
                  <a:pt x="0" y="939800"/>
                </a:lnTo>
                <a:close/>
              </a:path>
            </a:pathLst>
          </a:custGeom>
          <a:solidFill>
            <a:srgbClr val="FF8100"/>
          </a:solidFill>
        </p:spPr>
        <p:txBody>
          <a:bodyPr lIns="91440" tIns="45720" rIns="91440" bIns="45720" anchor="t"/>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s-CO" sz="1400" dirty="0">
              <a:solidFill>
                <a:schemeClr val="bg1"/>
              </a:solidFill>
              <a:latin typeface="Montserrat" pitchFamily="2" charset="77"/>
              <a:cs typeface="Arial"/>
            </a:endParaRPr>
          </a:p>
        </p:txBody>
      </p:sp>
    </p:spTree>
    <p:extLst>
      <p:ext uri="{BB962C8B-B14F-4D97-AF65-F5344CB8AC3E}">
        <p14:creationId xmlns:p14="http://schemas.microsoft.com/office/powerpoint/2010/main" val="3811787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E085782-28DC-1FD4-F902-3F622D9EDAE9}"/>
              </a:ext>
            </a:extLst>
          </p:cNvPr>
          <p:cNvSpPr txBox="1"/>
          <p:nvPr/>
        </p:nvSpPr>
        <p:spPr>
          <a:xfrm>
            <a:off x="1099109" y="925145"/>
            <a:ext cx="4807915" cy="3293209"/>
          </a:xfrm>
          <a:prstGeom prst="rect">
            <a:avLst/>
          </a:prstGeom>
          <a:noFill/>
        </p:spPr>
        <p:txBody>
          <a:bodyPr wrap="square" lIns="91440" tIns="45720" rIns="91440" bIns="45720" anchor="t">
            <a:spAutoFit/>
          </a:bodyPr>
          <a:lstStyle/>
          <a:p>
            <a:pPr fontAlgn="base">
              <a:buSzPts val="3000"/>
            </a:pPr>
            <a:r>
              <a:rPr lang="es-MX" sz="1600" dirty="0">
                <a:solidFill>
                  <a:schemeClr val="tx1"/>
                </a:solidFill>
                <a:latin typeface="Montserrat"/>
              </a:rPr>
              <a:t>Hace referencia a una serie de obstáculos que impiden acceder y participar plenamente en los procesos educativos; las barreras pueden ser visibles e invisibles.  </a:t>
            </a:r>
          </a:p>
          <a:p>
            <a:pPr fontAlgn="base">
              <a:buSzPts val="3000"/>
            </a:pPr>
            <a:endParaRPr lang="es-MX" sz="1600" dirty="0">
              <a:solidFill>
                <a:schemeClr val="tx1"/>
              </a:solidFill>
              <a:latin typeface="Montserrat"/>
            </a:endParaRPr>
          </a:p>
          <a:p>
            <a:pPr fontAlgn="base">
              <a:buSzPts val="3000"/>
            </a:pPr>
            <a:r>
              <a:rPr lang="es-MX" sz="1600" dirty="0">
                <a:solidFill>
                  <a:schemeClr val="tx1"/>
                </a:solidFill>
                <a:latin typeface="Montserrat"/>
              </a:rPr>
              <a:t>Las barreras pueden ser (actitudinales, pedagógicas, curriculares, comunicativas, tecnológicas, físicas/arquitectónicas, organizativas, evaluativas entre otras) que impedirían su aprendizaje y participación plena y efectiva en la sociedad, atendiendo a los principios de equidad, por tanto, no se sitúan en el estudiante sino en el contexto.  </a:t>
            </a:r>
          </a:p>
        </p:txBody>
      </p:sp>
      <p:sp>
        <p:nvSpPr>
          <p:cNvPr id="4" name="Título 1">
            <a:extLst>
              <a:ext uri="{FF2B5EF4-FFF2-40B4-BE49-F238E27FC236}">
                <a16:creationId xmlns:a16="http://schemas.microsoft.com/office/drawing/2014/main" id="{CEE140F0-AE93-419E-E587-73A80767CC24}"/>
              </a:ext>
            </a:extLst>
          </p:cNvPr>
          <p:cNvSpPr>
            <a:spLocks noGrp="1"/>
          </p:cNvSpPr>
          <p:nvPr>
            <p:ph type="title" idx="4294967295"/>
          </p:nvPr>
        </p:nvSpPr>
        <p:spPr>
          <a:xfrm>
            <a:off x="923544" y="198701"/>
            <a:ext cx="9147175" cy="692150"/>
          </a:xfrm>
          <a:prstGeom prst="rect">
            <a:avLst/>
          </a:prstGeom>
        </p:spPr>
        <p:txBody>
          <a:bodyPr/>
          <a:lstStyle/>
          <a:p>
            <a:pPr fontAlgn="base"/>
            <a:r>
              <a:rPr lang="es-MX" sz="2400" dirty="0">
                <a:solidFill>
                  <a:srgbClr val="00AF73"/>
                </a:solidFill>
                <a:latin typeface="Montserrat"/>
              </a:rPr>
              <a:t>Barrera en contexto escolar </a:t>
            </a:r>
            <a:endParaRPr lang="es-CO" sz="2400" dirty="0">
              <a:solidFill>
                <a:srgbClr val="00AF73"/>
              </a:solidFill>
            </a:endParaRPr>
          </a:p>
        </p:txBody>
      </p:sp>
      <p:pic>
        <p:nvPicPr>
          <p:cNvPr id="2" name="Imagen 1">
            <a:extLst>
              <a:ext uri="{FF2B5EF4-FFF2-40B4-BE49-F238E27FC236}">
                <a16:creationId xmlns:a16="http://schemas.microsoft.com/office/drawing/2014/main" id="{F3404ACB-3897-06E1-CD7A-FC42CCFE1C91}"/>
              </a:ext>
            </a:extLst>
          </p:cNvPr>
          <p:cNvPicPr>
            <a:picLocks noChangeAspect="1"/>
          </p:cNvPicPr>
          <p:nvPr/>
        </p:nvPicPr>
        <p:blipFill>
          <a:blip r:embed="rId2"/>
          <a:srcRect l="16374" r="16374"/>
          <a:stretch/>
        </p:blipFill>
        <p:spPr>
          <a:xfrm>
            <a:off x="5636382" y="950738"/>
            <a:ext cx="3332358" cy="3301910"/>
          </a:xfrm>
          <a:prstGeom prst="ellipse">
            <a:avLst/>
          </a:prstGeom>
        </p:spPr>
      </p:pic>
      <p:sp>
        <p:nvSpPr>
          <p:cNvPr id="6" name="Freeform 9">
            <a:extLst>
              <a:ext uri="{FF2B5EF4-FFF2-40B4-BE49-F238E27FC236}">
                <a16:creationId xmlns:a16="http://schemas.microsoft.com/office/drawing/2014/main" id="{879507DB-6441-5A06-FFCF-EDC0DA68DF88}"/>
              </a:ext>
            </a:extLst>
          </p:cNvPr>
          <p:cNvSpPr/>
          <p:nvPr/>
        </p:nvSpPr>
        <p:spPr>
          <a:xfrm>
            <a:off x="5818874" y="1118977"/>
            <a:ext cx="627646" cy="659697"/>
          </a:xfrm>
          <a:custGeom>
            <a:avLst/>
            <a:gdLst/>
            <a:ahLst/>
            <a:cxnLst/>
            <a:rect l="l" t="t" r="r" b="b"/>
            <a:pathLst>
              <a:path w="620192" h="651862">
                <a:moveTo>
                  <a:pt x="0" y="0"/>
                </a:moveTo>
                <a:lnTo>
                  <a:pt x="620191" y="0"/>
                </a:lnTo>
                <a:lnTo>
                  <a:pt x="620191" y="651863"/>
                </a:lnTo>
                <a:lnTo>
                  <a:pt x="0" y="651863"/>
                </a:lnTo>
                <a:lnTo>
                  <a:pt x="0" y="0"/>
                </a:lnTo>
                <a:close/>
              </a:path>
            </a:pathLst>
          </a:custGeom>
          <a:blipFill>
            <a:blip r:embed="rId3">
              <a:extLst>
                <a:ext uri="{96DAC541-7B7A-43D3-8B79-37D633B846F1}">
                  <asvg:svgBlip xmlns:asvg="http://schemas.microsoft.com/office/drawing/2016/SVG/main" r:embed="rId4"/>
                </a:ext>
              </a:extLst>
            </a:blip>
            <a:stretch>
              <a:fillRect l="-2552" r="-2554"/>
            </a:stretch>
          </a:blip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s-CO" sz="450"/>
          </a:p>
        </p:txBody>
      </p:sp>
    </p:spTree>
    <p:extLst>
      <p:ext uri="{BB962C8B-B14F-4D97-AF65-F5344CB8AC3E}">
        <p14:creationId xmlns:p14="http://schemas.microsoft.com/office/powerpoint/2010/main" val="36662629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BDCACA-C355-8B86-33DC-1A5956F216BE}"/>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42B42309-1FB3-7E3E-8F69-05ECA85C12C7}"/>
              </a:ext>
            </a:extLst>
          </p:cNvPr>
          <p:cNvGrpSpPr/>
          <p:nvPr/>
        </p:nvGrpSpPr>
        <p:grpSpPr>
          <a:xfrm>
            <a:off x="-10240" y="4793218"/>
            <a:ext cx="9156173" cy="353178"/>
            <a:chOff x="0" y="0"/>
            <a:chExt cx="24416461" cy="941807"/>
          </a:xfrm>
        </p:grpSpPr>
        <p:sp>
          <p:nvSpPr>
            <p:cNvPr id="3" name="Freeform 3">
              <a:extLst>
                <a:ext uri="{FF2B5EF4-FFF2-40B4-BE49-F238E27FC236}">
                  <a16:creationId xmlns:a16="http://schemas.microsoft.com/office/drawing/2014/main" id="{DE11E516-DA16-9325-C82E-63C18F62D006}"/>
                </a:ext>
              </a:extLst>
            </p:cNvPr>
            <p:cNvSpPr/>
            <p:nvPr/>
          </p:nvSpPr>
          <p:spPr>
            <a:xfrm>
              <a:off x="0" y="0"/>
              <a:ext cx="24416513" cy="941832"/>
            </a:xfrm>
            <a:custGeom>
              <a:avLst/>
              <a:gdLst/>
              <a:ahLst/>
              <a:cxnLst/>
              <a:rect l="l" t="t" r="r" b="b"/>
              <a:pathLst>
                <a:path w="24416513" h="941832">
                  <a:moveTo>
                    <a:pt x="0" y="0"/>
                  </a:moveTo>
                  <a:lnTo>
                    <a:pt x="24416513" y="0"/>
                  </a:lnTo>
                  <a:lnTo>
                    <a:pt x="24416513" y="941832"/>
                  </a:lnTo>
                  <a:lnTo>
                    <a:pt x="0" y="941832"/>
                  </a:lnTo>
                  <a:close/>
                </a:path>
              </a:pathLst>
            </a:custGeom>
            <a:solidFill>
              <a:srgbClr val="29CFD3"/>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s-CO" sz="450"/>
            </a:p>
          </p:txBody>
        </p:sp>
      </p:grpSp>
      <p:sp>
        <p:nvSpPr>
          <p:cNvPr id="55" name="Freeform 55">
            <a:extLst>
              <a:ext uri="{FF2B5EF4-FFF2-40B4-BE49-F238E27FC236}">
                <a16:creationId xmlns:a16="http://schemas.microsoft.com/office/drawing/2014/main" id="{209F005D-686F-E263-D616-D1958B7F239B}"/>
              </a:ext>
            </a:extLst>
          </p:cNvPr>
          <p:cNvSpPr/>
          <p:nvPr/>
        </p:nvSpPr>
        <p:spPr>
          <a:xfrm>
            <a:off x="3989766" y="4802148"/>
            <a:ext cx="4867977" cy="346655"/>
          </a:xfrm>
          <a:custGeom>
            <a:avLst/>
            <a:gdLst/>
            <a:ahLst/>
            <a:cxnLst/>
            <a:rect l="l" t="t" r="r" b="b"/>
            <a:pathLst>
              <a:path w="12981272" h="924413">
                <a:moveTo>
                  <a:pt x="0" y="0"/>
                </a:moveTo>
                <a:lnTo>
                  <a:pt x="12981272" y="0"/>
                </a:lnTo>
                <a:lnTo>
                  <a:pt x="12981272" y="924413"/>
                </a:lnTo>
                <a:lnTo>
                  <a:pt x="0" y="924413"/>
                </a:lnTo>
                <a:close/>
              </a:path>
            </a:pathLst>
          </a:custGeom>
          <a:blipFill>
            <a:blip r:embed="rId2">
              <a:alphaModFix amt="0"/>
            </a:blip>
            <a:stretch>
              <a:fillRect t="-223623" b="-223622"/>
            </a:stretch>
          </a:blip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s-CO" sz="450"/>
          </a:p>
        </p:txBody>
      </p:sp>
      <p:sp>
        <p:nvSpPr>
          <p:cNvPr id="58" name="Título 2">
            <a:extLst>
              <a:ext uri="{FF2B5EF4-FFF2-40B4-BE49-F238E27FC236}">
                <a16:creationId xmlns:a16="http://schemas.microsoft.com/office/drawing/2014/main" id="{280DFC2A-FD48-8155-D5A5-C33E541BE720}"/>
              </a:ext>
            </a:extLst>
          </p:cNvPr>
          <p:cNvSpPr txBox="1">
            <a:spLocks/>
          </p:cNvSpPr>
          <p:nvPr/>
        </p:nvSpPr>
        <p:spPr>
          <a:xfrm>
            <a:off x="161345" y="75398"/>
            <a:ext cx="6358328" cy="814305"/>
          </a:xfrm>
          <a:prstGeom prst="rect">
            <a:avLst/>
          </a:prstGeo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itchFamily="2" charset="77"/>
                <a:ea typeface="Montserrat" pitchFamily="2" charset="77"/>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2400" dirty="0">
                <a:solidFill>
                  <a:srgbClr val="00AF73"/>
                </a:solidFill>
                <a:latin typeface="Montserrat"/>
              </a:rPr>
              <a:t>¿Cuáles son las barreras identificadas en el contexto escolar?</a:t>
            </a:r>
          </a:p>
        </p:txBody>
      </p:sp>
      <p:sp>
        <p:nvSpPr>
          <p:cNvPr id="62" name="TextBox 47">
            <a:extLst>
              <a:ext uri="{FF2B5EF4-FFF2-40B4-BE49-F238E27FC236}">
                <a16:creationId xmlns:a16="http://schemas.microsoft.com/office/drawing/2014/main" id="{36FE57D4-28F5-97BE-31AD-D1EC85E8B856}"/>
              </a:ext>
            </a:extLst>
          </p:cNvPr>
          <p:cNvSpPr txBox="1"/>
          <p:nvPr/>
        </p:nvSpPr>
        <p:spPr>
          <a:xfrm>
            <a:off x="161345" y="2176703"/>
            <a:ext cx="2604045" cy="2154436"/>
          </a:xfrm>
          <a:prstGeom prst="rect">
            <a:avLst/>
          </a:prstGeom>
        </p:spPr>
        <p:txBody>
          <a:bodyPr wrap="square" lIns="0" tIns="0" rIns="0" bIns="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fontAlgn="base">
              <a:buSzPts val="3000"/>
            </a:pPr>
            <a:r>
              <a:rPr lang="es-ES" b="1" kern="1200" dirty="0">
                <a:solidFill>
                  <a:srgbClr val="ED7D31"/>
                </a:solidFill>
                <a:latin typeface="Montserrat"/>
                <a:ea typeface="+mn-ea"/>
                <a:cs typeface="+mn-cs"/>
                <a:sym typeface="Open Sauce"/>
              </a:rPr>
              <a:t>Forma de enseñar, estrategias y planeación. </a:t>
            </a:r>
            <a:endParaRPr lang="es-ES" b="1" kern="1200" dirty="0">
              <a:solidFill>
                <a:srgbClr val="ED7D31"/>
              </a:solidFill>
              <a:latin typeface="Montserrat"/>
              <a:ea typeface="+mn-ea"/>
              <a:cs typeface="+mn-cs"/>
            </a:endParaRPr>
          </a:p>
          <a:p>
            <a:pPr>
              <a:buSzPts val="3000"/>
            </a:pPr>
            <a:endParaRPr lang="es-ES" b="1" kern="1200" dirty="0">
              <a:solidFill>
                <a:schemeClr val="tx1">
                  <a:lumMod val="65000"/>
                  <a:lumOff val="35000"/>
                </a:schemeClr>
              </a:solidFill>
              <a:latin typeface="Montserrat"/>
              <a:ea typeface="+mn-ea"/>
              <a:cs typeface="+mn-cs"/>
            </a:endParaRPr>
          </a:p>
          <a:p>
            <a:pPr marL="285750" indent="-285750" fontAlgn="base">
              <a:buSzPct val="100000"/>
              <a:buFont typeface="Arial" panose="020B0604020202020204" pitchFamily="34" charset="0"/>
              <a:buChar char="•"/>
            </a:pPr>
            <a:r>
              <a:rPr lang="es-ES" kern="1200" dirty="0">
                <a:solidFill>
                  <a:schemeClr val="tx1">
                    <a:lumMod val="65000"/>
                    <a:lumOff val="35000"/>
                  </a:schemeClr>
                </a:solidFill>
                <a:latin typeface="Montserrat"/>
                <a:ea typeface="+mn-ea"/>
                <a:cs typeface="+mn-cs"/>
                <a:sym typeface="Open Sauce"/>
              </a:rPr>
              <a:t>Una sola estrategia de enseñanza para todos</a:t>
            </a:r>
            <a:endParaRPr lang="es-ES" kern="1200" dirty="0">
              <a:solidFill>
                <a:schemeClr val="tx1">
                  <a:lumMod val="65000"/>
                  <a:lumOff val="35000"/>
                </a:schemeClr>
              </a:solidFill>
              <a:latin typeface="Montserrat"/>
              <a:ea typeface="+mn-ea"/>
              <a:cs typeface="+mn-cs"/>
            </a:endParaRPr>
          </a:p>
          <a:p>
            <a:pPr marL="285750" indent="-285750" fontAlgn="base">
              <a:buSzPct val="100000"/>
              <a:buFont typeface="Arial" panose="020B0604020202020204" pitchFamily="34" charset="0"/>
              <a:buChar char="•"/>
            </a:pPr>
            <a:r>
              <a:rPr lang="es-ES" kern="1200" dirty="0">
                <a:solidFill>
                  <a:schemeClr val="tx1">
                    <a:lumMod val="65000"/>
                    <a:lumOff val="35000"/>
                  </a:schemeClr>
                </a:solidFill>
                <a:latin typeface="Montserrat"/>
                <a:ea typeface="+mn-ea"/>
                <a:cs typeface="+mn-cs"/>
                <a:sym typeface="Open Sauce"/>
              </a:rPr>
              <a:t>Desarrollo de actividades poco participativas e improvisadas</a:t>
            </a:r>
            <a:endParaRPr lang="es-ES" kern="1200" dirty="0">
              <a:solidFill>
                <a:schemeClr val="tx1">
                  <a:lumMod val="65000"/>
                  <a:lumOff val="35000"/>
                </a:schemeClr>
              </a:solidFill>
              <a:latin typeface="Montserrat"/>
              <a:ea typeface="+mn-ea"/>
              <a:cs typeface="+mn-cs"/>
            </a:endParaRPr>
          </a:p>
          <a:p>
            <a:pPr marL="285750" indent="-285750" fontAlgn="base">
              <a:buSzPct val="100000"/>
              <a:buFont typeface="Arial" panose="020B0604020202020204" pitchFamily="34" charset="0"/>
              <a:buChar char="•"/>
            </a:pPr>
            <a:r>
              <a:rPr lang="es-ES" kern="1200" dirty="0">
                <a:solidFill>
                  <a:schemeClr val="tx1">
                    <a:lumMod val="65000"/>
                    <a:lumOff val="35000"/>
                  </a:schemeClr>
                </a:solidFill>
                <a:latin typeface="Montserrat"/>
                <a:ea typeface="+mn-ea"/>
                <a:cs typeface="+mn-cs"/>
                <a:sym typeface="Open Sauce"/>
              </a:rPr>
              <a:t>Actividades largas sin pausas ni segmentación</a:t>
            </a:r>
            <a:endParaRPr lang="en-US" kern="1200" dirty="0">
              <a:solidFill>
                <a:schemeClr val="tx1">
                  <a:lumMod val="65000"/>
                  <a:lumOff val="35000"/>
                </a:schemeClr>
              </a:solidFill>
              <a:latin typeface="Montserrat"/>
              <a:ea typeface="+mn-ea"/>
              <a:cs typeface="+mn-cs"/>
            </a:endParaRPr>
          </a:p>
        </p:txBody>
      </p:sp>
      <p:sp>
        <p:nvSpPr>
          <p:cNvPr id="64" name="AutoShape 40">
            <a:extLst>
              <a:ext uri="{FF2B5EF4-FFF2-40B4-BE49-F238E27FC236}">
                <a16:creationId xmlns:a16="http://schemas.microsoft.com/office/drawing/2014/main" id="{A7635706-4A22-96D1-8D67-5D7C945109F2}"/>
              </a:ext>
            </a:extLst>
          </p:cNvPr>
          <p:cNvSpPr/>
          <p:nvPr/>
        </p:nvSpPr>
        <p:spPr>
          <a:xfrm>
            <a:off x="2897855" y="960801"/>
            <a:ext cx="0" cy="3690221"/>
          </a:xfrm>
          <a:prstGeom prst="line">
            <a:avLst/>
          </a:prstGeom>
          <a:ln w="19050" cap="flat">
            <a:solidFill>
              <a:srgbClr val="FE8400"/>
            </a:solidFill>
            <a:prstDash val="sysDot"/>
            <a:headEnd type="none" w="sm" len="sm"/>
            <a:tailEnd type="oval" w="lg" len="lg"/>
          </a:ln>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CO" sz="700"/>
              <a:t>c</a:t>
            </a:r>
          </a:p>
        </p:txBody>
      </p:sp>
      <p:sp>
        <p:nvSpPr>
          <p:cNvPr id="68" name="TextBox 47">
            <a:extLst>
              <a:ext uri="{FF2B5EF4-FFF2-40B4-BE49-F238E27FC236}">
                <a16:creationId xmlns:a16="http://schemas.microsoft.com/office/drawing/2014/main" id="{32BA6A8B-A2EE-FED4-F32A-4A93BE273E0A}"/>
              </a:ext>
            </a:extLst>
          </p:cNvPr>
          <p:cNvSpPr txBox="1"/>
          <p:nvPr/>
        </p:nvSpPr>
        <p:spPr>
          <a:xfrm>
            <a:off x="3188860" y="2090063"/>
            <a:ext cx="2932800" cy="2154436"/>
          </a:xfrm>
          <a:prstGeom prst="rect">
            <a:avLst/>
          </a:prstGeom>
        </p:spPr>
        <p:txBody>
          <a:bodyPr wrap="square" lIns="0" tIns="0" rIns="0" bIns="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fontAlgn="base">
              <a:buSzPts val="3000"/>
            </a:pPr>
            <a:r>
              <a:rPr lang="es-ES" b="1" kern="1200" dirty="0">
                <a:solidFill>
                  <a:srgbClr val="4196B8"/>
                </a:solidFill>
                <a:latin typeface="Montserrat"/>
                <a:ea typeface="+mn-ea"/>
                <a:cs typeface="+mn-cs"/>
                <a:sym typeface="Open Sauce"/>
              </a:rPr>
              <a:t>Creencias, percepciones y actitudes. </a:t>
            </a:r>
            <a:endParaRPr lang="es-ES" b="1" kern="1200" dirty="0">
              <a:solidFill>
                <a:srgbClr val="4196B8"/>
              </a:solidFill>
              <a:latin typeface="Montserrat"/>
              <a:ea typeface="+mn-ea"/>
              <a:cs typeface="+mn-cs"/>
            </a:endParaRPr>
          </a:p>
          <a:p>
            <a:pPr>
              <a:buSzPts val="3000"/>
            </a:pPr>
            <a:endParaRPr lang="es-ES" b="1" kern="1200" dirty="0">
              <a:solidFill>
                <a:schemeClr val="tx1">
                  <a:lumMod val="65000"/>
                  <a:lumOff val="35000"/>
                </a:schemeClr>
              </a:solidFill>
              <a:latin typeface="Montserrat"/>
              <a:ea typeface="+mn-ea"/>
              <a:cs typeface="+mn-cs"/>
              <a:sym typeface="Open Sauce"/>
            </a:endParaRPr>
          </a:p>
          <a:p>
            <a:pPr marL="285750" indent="-285750" fontAlgn="base">
              <a:buSzPct val="100000"/>
              <a:buFont typeface="Arial" panose="020B0604020202020204" pitchFamily="34" charset="0"/>
              <a:buChar char="•"/>
            </a:pPr>
            <a:r>
              <a:rPr lang="es-ES" kern="1200" dirty="0">
                <a:solidFill>
                  <a:schemeClr val="tx1">
                    <a:lumMod val="65000"/>
                    <a:lumOff val="35000"/>
                  </a:schemeClr>
                </a:solidFill>
                <a:latin typeface="Montserrat"/>
                <a:ea typeface="+mn-ea"/>
                <a:cs typeface="+mn-cs"/>
                <a:sym typeface="Open Sauce"/>
              </a:rPr>
              <a:t>Baja expectativa frente a las capacidades del estudiante.</a:t>
            </a:r>
            <a:endParaRPr lang="es-ES" kern="1200" dirty="0">
              <a:solidFill>
                <a:schemeClr val="tx1">
                  <a:lumMod val="65000"/>
                  <a:lumOff val="35000"/>
                </a:schemeClr>
              </a:solidFill>
              <a:latin typeface="Montserrat"/>
              <a:ea typeface="+mn-ea"/>
              <a:cs typeface="+mn-cs"/>
            </a:endParaRPr>
          </a:p>
          <a:p>
            <a:pPr marL="285750" indent="-285750" fontAlgn="base">
              <a:buSzPct val="100000"/>
              <a:buFont typeface="Arial" panose="020B0604020202020204" pitchFamily="34" charset="0"/>
              <a:buChar char="•"/>
            </a:pPr>
            <a:r>
              <a:rPr lang="es-ES" kern="1200" dirty="0">
                <a:solidFill>
                  <a:schemeClr val="tx1">
                    <a:lumMod val="65000"/>
                    <a:lumOff val="35000"/>
                  </a:schemeClr>
                </a:solidFill>
                <a:latin typeface="Montserrat"/>
                <a:ea typeface="+mn-ea"/>
                <a:cs typeface="+mn-cs"/>
                <a:sym typeface="Open Sauce"/>
              </a:rPr>
              <a:t>Etiquetar al estudiante (“problemático”, “lento”, “distraído”)</a:t>
            </a:r>
            <a:endParaRPr lang="es-ES" kern="1200" dirty="0">
              <a:solidFill>
                <a:schemeClr val="tx1">
                  <a:lumMod val="65000"/>
                  <a:lumOff val="35000"/>
                </a:schemeClr>
              </a:solidFill>
              <a:latin typeface="Montserrat"/>
              <a:ea typeface="+mn-ea"/>
              <a:cs typeface="+mn-cs"/>
            </a:endParaRPr>
          </a:p>
          <a:p>
            <a:pPr marL="285750" indent="-285750" fontAlgn="base">
              <a:buSzPct val="100000"/>
              <a:buFont typeface="Arial" panose="020B0604020202020204" pitchFamily="34" charset="0"/>
              <a:buChar char="•"/>
            </a:pPr>
            <a:r>
              <a:rPr lang="es-ES" kern="1200" dirty="0">
                <a:solidFill>
                  <a:schemeClr val="tx1">
                    <a:lumMod val="65000"/>
                    <a:lumOff val="35000"/>
                  </a:schemeClr>
                </a:solidFill>
                <a:latin typeface="Montserrat"/>
                <a:ea typeface="+mn-ea"/>
                <a:cs typeface="+mn-cs"/>
                <a:sym typeface="Open Sauce"/>
              </a:rPr>
              <a:t>Poca empatía frente a  situaciones específica</a:t>
            </a:r>
            <a:r>
              <a:rPr lang="es-ES" b="1" kern="1200" dirty="0">
                <a:solidFill>
                  <a:schemeClr val="tx1">
                    <a:lumMod val="65000"/>
                    <a:lumOff val="35000"/>
                  </a:schemeClr>
                </a:solidFill>
                <a:latin typeface="Montserrat"/>
                <a:ea typeface="+mn-ea"/>
                <a:cs typeface="+mn-cs"/>
                <a:sym typeface="Open Sauce"/>
              </a:rPr>
              <a:t>s</a:t>
            </a:r>
            <a:endParaRPr lang="en-US" b="1" kern="1200" dirty="0">
              <a:solidFill>
                <a:schemeClr val="tx1">
                  <a:lumMod val="65000"/>
                  <a:lumOff val="35000"/>
                </a:schemeClr>
              </a:solidFill>
              <a:latin typeface="Montserrat"/>
              <a:ea typeface="+mn-ea"/>
              <a:cs typeface="+mn-cs"/>
            </a:endParaRPr>
          </a:p>
        </p:txBody>
      </p:sp>
      <p:sp>
        <p:nvSpPr>
          <p:cNvPr id="70" name="TextBox 47">
            <a:extLst>
              <a:ext uri="{FF2B5EF4-FFF2-40B4-BE49-F238E27FC236}">
                <a16:creationId xmlns:a16="http://schemas.microsoft.com/office/drawing/2014/main" id="{DA8A8F53-8907-F23B-0ACD-A04EB4C90D3B}"/>
              </a:ext>
            </a:extLst>
          </p:cNvPr>
          <p:cNvSpPr txBox="1"/>
          <p:nvPr/>
        </p:nvSpPr>
        <p:spPr>
          <a:xfrm>
            <a:off x="6246146" y="2171361"/>
            <a:ext cx="2736509" cy="2369880"/>
          </a:xfrm>
          <a:prstGeom prst="rect">
            <a:avLst/>
          </a:prstGeom>
        </p:spPr>
        <p:txBody>
          <a:bodyPr wrap="square" lIns="0" tIns="0" rIns="0" bIns="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fontAlgn="base">
              <a:buSzPts val="3000"/>
            </a:pPr>
            <a:r>
              <a:rPr lang="es-ES" b="1" kern="1200" dirty="0">
                <a:solidFill>
                  <a:srgbClr val="942092"/>
                </a:solidFill>
                <a:latin typeface="Montserrat"/>
                <a:ea typeface="+mn-ea"/>
                <a:cs typeface="+mn-cs"/>
              </a:rPr>
              <a:t>Los materiales, recursos y formas de presentar los contenidos. </a:t>
            </a:r>
          </a:p>
          <a:p>
            <a:pPr fontAlgn="base">
              <a:buSzPts val="3000"/>
            </a:pPr>
            <a:endParaRPr lang="es-ES" b="1" kern="1200" dirty="0">
              <a:solidFill>
                <a:srgbClr val="942092"/>
              </a:solidFill>
              <a:latin typeface="Montserrat"/>
              <a:ea typeface="+mn-ea"/>
              <a:cs typeface="+mn-cs"/>
            </a:endParaRPr>
          </a:p>
          <a:p>
            <a:pPr marL="285750" indent="-285750" fontAlgn="base">
              <a:buSzPct val="100000"/>
              <a:buFont typeface="Arial" panose="020B0604020202020204" pitchFamily="34" charset="0"/>
              <a:buChar char="•"/>
            </a:pPr>
            <a:r>
              <a:rPr lang="es-ES" kern="1200" dirty="0">
                <a:solidFill>
                  <a:schemeClr val="tx1">
                    <a:lumMod val="65000"/>
                    <a:lumOff val="35000"/>
                  </a:schemeClr>
                </a:solidFill>
                <a:latin typeface="Montserrat"/>
                <a:ea typeface="+mn-ea"/>
                <a:cs typeface="+mn-cs"/>
              </a:rPr>
              <a:t>Materiales poco accesibles (solo texto, letra pequeña).</a:t>
            </a:r>
          </a:p>
          <a:p>
            <a:pPr marL="285750" indent="-285750" fontAlgn="base">
              <a:buSzPct val="100000"/>
              <a:buFont typeface="Arial" panose="020B0604020202020204" pitchFamily="34" charset="0"/>
              <a:buChar char="•"/>
            </a:pPr>
            <a:r>
              <a:rPr lang="es-ES" kern="1200" dirty="0">
                <a:solidFill>
                  <a:schemeClr val="tx1">
                    <a:lumMod val="65000"/>
                    <a:lumOff val="35000"/>
                  </a:schemeClr>
                </a:solidFill>
                <a:latin typeface="Montserrat"/>
                <a:ea typeface="+mn-ea"/>
                <a:cs typeface="+mn-cs"/>
              </a:rPr>
              <a:t>Falta de apoyos visuales o gráficos.</a:t>
            </a:r>
          </a:p>
          <a:p>
            <a:pPr marL="285750" indent="-285750" fontAlgn="base">
              <a:buSzPct val="100000"/>
              <a:buFont typeface="Arial" panose="020B0604020202020204" pitchFamily="34" charset="0"/>
              <a:buChar char="•"/>
            </a:pPr>
            <a:r>
              <a:rPr lang="es-ES" kern="1200" dirty="0">
                <a:solidFill>
                  <a:schemeClr val="tx1">
                    <a:lumMod val="65000"/>
                    <a:lumOff val="35000"/>
                  </a:schemeClr>
                </a:solidFill>
                <a:latin typeface="Montserrat"/>
                <a:ea typeface="+mn-ea"/>
                <a:cs typeface="+mn-cs"/>
              </a:rPr>
              <a:t>Contenidos demasiado extensos sin adaptación.</a:t>
            </a:r>
          </a:p>
          <a:p>
            <a:pPr marL="285750" indent="-285750">
              <a:buSzPct val="100000"/>
              <a:buFont typeface="Arial" panose="020B0604020202020204" pitchFamily="34" charset="0"/>
              <a:buChar char="•"/>
            </a:pPr>
            <a:r>
              <a:rPr lang="es-ES" kern="1200" dirty="0">
                <a:solidFill>
                  <a:schemeClr val="tx1">
                    <a:lumMod val="65000"/>
                    <a:lumOff val="35000"/>
                  </a:schemeClr>
                </a:solidFill>
                <a:latin typeface="Montserrat"/>
                <a:ea typeface="+mn-ea"/>
                <a:cs typeface="+mn-cs"/>
              </a:rPr>
              <a:t>Instrucciones largas </a:t>
            </a:r>
          </a:p>
        </p:txBody>
      </p:sp>
      <p:sp>
        <p:nvSpPr>
          <p:cNvPr id="74" name="Rectángulo 73" descr="Interfaz de usuario gráfica, Aplicación&#10;&#10;El contenido generado por IA puede ser incorrecto.">
            <a:extLst>
              <a:ext uri="{FF2B5EF4-FFF2-40B4-BE49-F238E27FC236}">
                <a16:creationId xmlns:a16="http://schemas.microsoft.com/office/drawing/2014/main" id="{356C5483-E6EE-D5D1-687E-05284D626A45}"/>
              </a:ext>
            </a:extLst>
          </p:cNvPr>
          <p:cNvSpPr/>
          <p:nvPr/>
        </p:nvSpPr>
        <p:spPr>
          <a:xfrm>
            <a:off x="7059618" y="1014221"/>
            <a:ext cx="1335449" cy="1075842"/>
          </a:xfrm>
          <a:prstGeom prst="rect">
            <a:avLst/>
          </a:prstGeom>
          <a:blipFill>
            <a:blip r:embed="rId3"/>
            <a:srcRect/>
            <a:stretch>
              <a:fillRect l="-21000" r="-21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s-CO"/>
          </a:p>
        </p:txBody>
      </p:sp>
      <p:sp>
        <p:nvSpPr>
          <p:cNvPr id="94" name="AutoShape 39">
            <a:extLst>
              <a:ext uri="{FF2B5EF4-FFF2-40B4-BE49-F238E27FC236}">
                <a16:creationId xmlns:a16="http://schemas.microsoft.com/office/drawing/2014/main" id="{8A0E575D-1620-9A1A-13AB-807A87455677}"/>
              </a:ext>
            </a:extLst>
          </p:cNvPr>
          <p:cNvSpPr/>
          <p:nvPr/>
        </p:nvSpPr>
        <p:spPr>
          <a:xfrm flipH="1" flipV="1">
            <a:off x="6105502" y="919776"/>
            <a:ext cx="31497" cy="3690221"/>
          </a:xfrm>
          <a:prstGeom prst="line">
            <a:avLst/>
          </a:prstGeom>
          <a:ln w="19050" cap="flat">
            <a:solidFill>
              <a:srgbClr val="12A5EC"/>
            </a:solidFill>
            <a:prstDash val="sysDot"/>
            <a:headEnd type="oval" w="lg" len="lg"/>
            <a:tailEnd type="none" w="sm" len="sm"/>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s-CO" sz="700"/>
          </a:p>
        </p:txBody>
      </p:sp>
      <p:pic>
        <p:nvPicPr>
          <p:cNvPr id="5" name="Imagen 4">
            <a:extLst>
              <a:ext uri="{FF2B5EF4-FFF2-40B4-BE49-F238E27FC236}">
                <a16:creationId xmlns:a16="http://schemas.microsoft.com/office/drawing/2014/main" id="{CB236961-C3F3-1710-A70A-D91D6E18AC09}"/>
              </a:ext>
            </a:extLst>
          </p:cNvPr>
          <p:cNvPicPr>
            <a:picLocks noChangeAspect="1"/>
          </p:cNvPicPr>
          <p:nvPr/>
        </p:nvPicPr>
        <p:blipFill>
          <a:blip r:embed="rId4"/>
          <a:stretch>
            <a:fillRect/>
          </a:stretch>
        </p:blipFill>
        <p:spPr>
          <a:xfrm>
            <a:off x="3985082" y="985771"/>
            <a:ext cx="1033194" cy="1033194"/>
          </a:xfrm>
          <a:prstGeom prst="rect">
            <a:avLst/>
          </a:prstGeom>
        </p:spPr>
      </p:pic>
      <p:pic>
        <p:nvPicPr>
          <p:cNvPr id="11" name="Imagen 10">
            <a:extLst>
              <a:ext uri="{FF2B5EF4-FFF2-40B4-BE49-F238E27FC236}">
                <a16:creationId xmlns:a16="http://schemas.microsoft.com/office/drawing/2014/main" id="{C1328E91-2F9E-7222-D831-CD45F90A832B}"/>
              </a:ext>
            </a:extLst>
          </p:cNvPr>
          <p:cNvPicPr>
            <a:picLocks noChangeAspect="1"/>
          </p:cNvPicPr>
          <p:nvPr/>
        </p:nvPicPr>
        <p:blipFill>
          <a:blip r:embed="rId5"/>
          <a:stretch>
            <a:fillRect/>
          </a:stretch>
        </p:blipFill>
        <p:spPr>
          <a:xfrm>
            <a:off x="646576" y="1004577"/>
            <a:ext cx="1036911" cy="1036911"/>
          </a:xfrm>
          <a:prstGeom prst="rect">
            <a:avLst/>
          </a:prstGeom>
        </p:spPr>
      </p:pic>
    </p:spTree>
    <p:extLst>
      <p:ext uri="{BB962C8B-B14F-4D97-AF65-F5344CB8AC3E}">
        <p14:creationId xmlns:p14="http://schemas.microsoft.com/office/powerpoint/2010/main" val="1997536989"/>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404511-26FB-F531-AB76-27D21A39C378}"/>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8B257C27-1CEC-6F1D-528B-A642987D300B}"/>
              </a:ext>
            </a:extLst>
          </p:cNvPr>
          <p:cNvGrpSpPr/>
          <p:nvPr/>
        </p:nvGrpSpPr>
        <p:grpSpPr>
          <a:xfrm>
            <a:off x="-12173" y="4801769"/>
            <a:ext cx="9156173" cy="353178"/>
            <a:chOff x="0" y="0"/>
            <a:chExt cx="24416461" cy="941807"/>
          </a:xfrm>
        </p:grpSpPr>
        <p:sp>
          <p:nvSpPr>
            <p:cNvPr id="3" name="Freeform 3">
              <a:extLst>
                <a:ext uri="{FF2B5EF4-FFF2-40B4-BE49-F238E27FC236}">
                  <a16:creationId xmlns:a16="http://schemas.microsoft.com/office/drawing/2014/main" id="{D92BB313-0B88-ED84-A7DA-D7DA7C9FF366}"/>
                </a:ext>
              </a:extLst>
            </p:cNvPr>
            <p:cNvSpPr/>
            <p:nvPr/>
          </p:nvSpPr>
          <p:spPr>
            <a:xfrm>
              <a:off x="0" y="0"/>
              <a:ext cx="24416513" cy="941832"/>
            </a:xfrm>
            <a:custGeom>
              <a:avLst/>
              <a:gdLst/>
              <a:ahLst/>
              <a:cxnLst/>
              <a:rect l="l" t="t" r="r" b="b"/>
              <a:pathLst>
                <a:path w="24416513" h="941832">
                  <a:moveTo>
                    <a:pt x="0" y="0"/>
                  </a:moveTo>
                  <a:lnTo>
                    <a:pt x="24416513" y="0"/>
                  </a:lnTo>
                  <a:lnTo>
                    <a:pt x="24416513" y="941832"/>
                  </a:lnTo>
                  <a:lnTo>
                    <a:pt x="0" y="941832"/>
                  </a:lnTo>
                  <a:close/>
                </a:path>
              </a:pathLst>
            </a:custGeom>
            <a:solidFill>
              <a:srgbClr val="29CFD3"/>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s-CO" sz="450">
                <a:latin typeface="Montserrat" pitchFamily="2" charset="77"/>
              </a:endParaRPr>
            </a:p>
          </p:txBody>
        </p:sp>
      </p:grpSp>
      <p:sp>
        <p:nvSpPr>
          <p:cNvPr id="9" name="Título 2">
            <a:extLst>
              <a:ext uri="{FF2B5EF4-FFF2-40B4-BE49-F238E27FC236}">
                <a16:creationId xmlns:a16="http://schemas.microsoft.com/office/drawing/2014/main" id="{A42CCB08-446C-47BF-378D-37255F8C14C0}"/>
              </a:ext>
            </a:extLst>
          </p:cNvPr>
          <p:cNvSpPr txBox="1">
            <a:spLocks/>
          </p:cNvSpPr>
          <p:nvPr/>
        </p:nvSpPr>
        <p:spPr>
          <a:xfrm>
            <a:off x="281409" y="97047"/>
            <a:ext cx="6136185" cy="691313"/>
          </a:xfrm>
          <a:prstGeom prst="rect">
            <a:avLst/>
          </a:prstGeo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itchFamily="2" charset="77"/>
                <a:ea typeface="Montserrat" pitchFamily="2" charset="77"/>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2400" kern="1200" dirty="0">
                <a:solidFill>
                  <a:srgbClr val="00AF73"/>
                </a:solidFill>
                <a:ea typeface="+mn-ea"/>
                <a:cs typeface="+mn-cs"/>
              </a:rPr>
              <a:t>¿Cuáles son las barreras identificadas en el contexto escolar?</a:t>
            </a:r>
          </a:p>
        </p:txBody>
      </p:sp>
      <p:sp>
        <p:nvSpPr>
          <p:cNvPr id="11" name="TextBox 46">
            <a:extLst>
              <a:ext uri="{FF2B5EF4-FFF2-40B4-BE49-F238E27FC236}">
                <a16:creationId xmlns:a16="http://schemas.microsoft.com/office/drawing/2014/main" id="{147BF834-73A6-3EAC-BC67-AC1F95A8F499}"/>
              </a:ext>
            </a:extLst>
          </p:cNvPr>
          <p:cNvSpPr txBox="1"/>
          <p:nvPr/>
        </p:nvSpPr>
        <p:spPr>
          <a:xfrm>
            <a:off x="3229317" y="2489707"/>
            <a:ext cx="1529222" cy="156646"/>
          </a:xfrm>
          <a:prstGeom prst="rect">
            <a:avLst/>
          </a:prstGeom>
        </p:spPr>
        <p:txBody>
          <a:bodyPr lIns="0" tIns="0" rIns="0" bIns="0" rtlCol="0" anchor="t">
            <a:spAutoFit/>
          </a:bodyPr>
          <a:lstStyle/>
          <a:p>
            <a:pPr algn="ctr">
              <a:lnSpc>
                <a:spcPts val="1280"/>
              </a:lnSpc>
            </a:pPr>
            <a:r>
              <a:rPr lang="en-US" sz="999" u="sng">
                <a:solidFill>
                  <a:srgbClr val="303870"/>
                </a:solidFill>
                <a:latin typeface="Montserrat" pitchFamily="2" charset="77"/>
                <a:ea typeface="Nunito"/>
                <a:cs typeface="Nunito"/>
                <a:sym typeface="Nunito"/>
              </a:rPr>
              <a:t>. </a:t>
            </a:r>
          </a:p>
        </p:txBody>
      </p:sp>
      <p:sp>
        <p:nvSpPr>
          <p:cNvPr id="21" name="TextBox 47">
            <a:extLst>
              <a:ext uri="{FF2B5EF4-FFF2-40B4-BE49-F238E27FC236}">
                <a16:creationId xmlns:a16="http://schemas.microsoft.com/office/drawing/2014/main" id="{26E90CA5-B429-3DFD-9622-7580AEC58C50}"/>
              </a:ext>
            </a:extLst>
          </p:cNvPr>
          <p:cNvSpPr txBox="1"/>
          <p:nvPr/>
        </p:nvSpPr>
        <p:spPr>
          <a:xfrm>
            <a:off x="359946" y="2461842"/>
            <a:ext cx="2459701" cy="2169889"/>
          </a:xfrm>
          <a:prstGeom prst="rect">
            <a:avLst/>
          </a:prstGeom>
        </p:spPr>
        <p:txBody>
          <a:bodyPr wrap="square" lIns="0" tIns="0" rIns="0" bIns="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ts val="1679"/>
              </a:lnSpc>
              <a:spcBef>
                <a:spcPct val="0"/>
              </a:spcBef>
            </a:pPr>
            <a:r>
              <a:rPr lang="es-ES" b="1" kern="1200" dirty="0">
                <a:solidFill>
                  <a:srgbClr val="00AF73"/>
                </a:solidFill>
                <a:latin typeface="Montserrat" pitchFamily="2" charset="77"/>
                <a:ea typeface="+mn-ea"/>
                <a:cs typeface="+mn-cs"/>
              </a:rPr>
              <a:t>A</a:t>
            </a:r>
            <a:r>
              <a:rPr lang="es-CO" b="1" kern="1200" dirty="0" err="1">
                <a:solidFill>
                  <a:srgbClr val="00AF73"/>
                </a:solidFill>
                <a:latin typeface="Montserrat" pitchFamily="2" charset="77"/>
                <a:ea typeface="+mn-ea"/>
                <a:cs typeface="+mn-cs"/>
              </a:rPr>
              <a:t>cceso</a:t>
            </a:r>
            <a:r>
              <a:rPr lang="es-CO" b="1" kern="1200" dirty="0">
                <a:solidFill>
                  <a:srgbClr val="00AF73"/>
                </a:solidFill>
                <a:latin typeface="Montserrat" pitchFamily="2" charset="77"/>
                <a:ea typeface="+mn-ea"/>
                <a:cs typeface="+mn-cs"/>
              </a:rPr>
              <a:t>, uso o manejo de la tecnología</a:t>
            </a:r>
          </a:p>
          <a:p>
            <a:pPr>
              <a:lnSpc>
                <a:spcPts val="1679"/>
              </a:lnSpc>
              <a:spcBef>
                <a:spcPct val="0"/>
              </a:spcBef>
            </a:pPr>
            <a:endParaRPr lang="es-CO" b="1" kern="1200" dirty="0">
              <a:solidFill>
                <a:srgbClr val="00AF73"/>
              </a:solidFill>
              <a:latin typeface="Montserrat" pitchFamily="2" charset="77"/>
              <a:ea typeface="+mn-ea"/>
              <a:cs typeface="+mn-cs"/>
            </a:endParaRPr>
          </a:p>
          <a:p>
            <a:pPr marL="171450" indent="-171450">
              <a:lnSpc>
                <a:spcPts val="1679"/>
              </a:lnSpc>
              <a:spcBef>
                <a:spcPct val="0"/>
              </a:spcBef>
              <a:buFont typeface="Arial" panose="020B0604020202020204" pitchFamily="34" charset="0"/>
              <a:buChar char="•"/>
            </a:pPr>
            <a:r>
              <a:rPr lang="es-CO" kern="1200" dirty="0">
                <a:solidFill>
                  <a:schemeClr val="tx1">
                    <a:lumMod val="65000"/>
                    <a:lumOff val="35000"/>
                  </a:schemeClr>
                </a:solidFill>
                <a:latin typeface="Montserrat" pitchFamily="2" charset="77"/>
                <a:ea typeface="+mn-ea"/>
                <a:cs typeface="+mn-cs"/>
                <a:sym typeface="Open Sauce"/>
              </a:rPr>
              <a:t>Falta de dispositivos (computador, </a:t>
            </a:r>
            <a:r>
              <a:rPr lang="es-CO" kern="1200" dirty="0" err="1">
                <a:solidFill>
                  <a:schemeClr val="tx1">
                    <a:lumMod val="65000"/>
                    <a:lumOff val="35000"/>
                  </a:schemeClr>
                </a:solidFill>
                <a:latin typeface="Montserrat" pitchFamily="2" charset="77"/>
                <a:ea typeface="+mn-ea"/>
                <a:cs typeface="+mn-cs"/>
                <a:sym typeface="Open Sauce"/>
              </a:rPr>
              <a:t>tablet</a:t>
            </a:r>
            <a:r>
              <a:rPr lang="es-CO" kern="1200" dirty="0">
                <a:solidFill>
                  <a:schemeClr val="tx1">
                    <a:lumMod val="65000"/>
                    <a:lumOff val="35000"/>
                  </a:schemeClr>
                </a:solidFill>
                <a:latin typeface="Montserrat" pitchFamily="2" charset="77"/>
                <a:ea typeface="+mn-ea"/>
                <a:cs typeface="+mn-cs"/>
                <a:sym typeface="Open Sauce"/>
              </a:rPr>
              <a:t>, celular)</a:t>
            </a:r>
            <a:endParaRPr lang="es-CO" kern="1200" dirty="0">
              <a:solidFill>
                <a:schemeClr val="tx1">
                  <a:lumMod val="65000"/>
                  <a:lumOff val="35000"/>
                </a:schemeClr>
              </a:solidFill>
              <a:latin typeface="Montserrat" pitchFamily="2" charset="77"/>
              <a:ea typeface="+mn-ea"/>
              <a:cs typeface="+mn-cs"/>
            </a:endParaRPr>
          </a:p>
          <a:p>
            <a:pPr marL="171450" indent="-171450">
              <a:lnSpc>
                <a:spcPts val="1679"/>
              </a:lnSpc>
              <a:spcBef>
                <a:spcPct val="0"/>
              </a:spcBef>
              <a:buFont typeface="Arial" panose="020B0604020202020204" pitchFamily="34" charset="0"/>
              <a:buChar char="•"/>
            </a:pPr>
            <a:r>
              <a:rPr lang="es-CO" kern="1200" dirty="0">
                <a:solidFill>
                  <a:schemeClr val="tx1">
                    <a:lumMod val="65000"/>
                    <a:lumOff val="35000"/>
                  </a:schemeClr>
                </a:solidFill>
                <a:latin typeface="Montserrat" pitchFamily="2" charset="77"/>
                <a:ea typeface="+mn-ea"/>
                <a:cs typeface="+mn-cs"/>
                <a:sym typeface="Open Sauce"/>
              </a:rPr>
              <a:t>Conectividad limitada o inexistente</a:t>
            </a:r>
            <a:endParaRPr lang="es-CO" kern="1200" dirty="0">
              <a:solidFill>
                <a:schemeClr val="tx1">
                  <a:lumMod val="65000"/>
                  <a:lumOff val="35000"/>
                </a:schemeClr>
              </a:solidFill>
              <a:latin typeface="Montserrat" pitchFamily="2" charset="77"/>
              <a:ea typeface="+mn-ea"/>
              <a:cs typeface="+mn-cs"/>
            </a:endParaRPr>
          </a:p>
          <a:p>
            <a:pPr marL="171450" indent="-171450">
              <a:lnSpc>
                <a:spcPts val="1679"/>
              </a:lnSpc>
              <a:spcBef>
                <a:spcPct val="0"/>
              </a:spcBef>
              <a:buFont typeface="Arial" panose="020B0604020202020204" pitchFamily="34" charset="0"/>
              <a:buChar char="•"/>
            </a:pPr>
            <a:r>
              <a:rPr lang="es-CO" kern="1200" dirty="0">
                <a:solidFill>
                  <a:schemeClr val="tx1">
                    <a:lumMod val="65000"/>
                    <a:lumOff val="35000"/>
                  </a:schemeClr>
                </a:solidFill>
                <a:latin typeface="Montserrat" pitchFamily="2" charset="77"/>
                <a:ea typeface="+mn-ea"/>
                <a:cs typeface="+mn-cs"/>
                <a:sym typeface="Open Sauce"/>
              </a:rPr>
              <a:t>Poca capacitación sobre el uso de la tecnología</a:t>
            </a:r>
            <a:endParaRPr lang="es-CO" kern="1200" dirty="0">
              <a:solidFill>
                <a:schemeClr val="tx1">
                  <a:lumMod val="65000"/>
                  <a:lumOff val="35000"/>
                </a:schemeClr>
              </a:solidFill>
              <a:latin typeface="Montserrat" pitchFamily="2" charset="77"/>
              <a:ea typeface="+mn-ea"/>
              <a:cs typeface="+mn-cs"/>
            </a:endParaRPr>
          </a:p>
        </p:txBody>
      </p:sp>
      <p:sp>
        <p:nvSpPr>
          <p:cNvPr id="31" name="AutoShape 40">
            <a:extLst>
              <a:ext uri="{FF2B5EF4-FFF2-40B4-BE49-F238E27FC236}">
                <a16:creationId xmlns:a16="http://schemas.microsoft.com/office/drawing/2014/main" id="{DDA5A1BF-B814-21F6-CDC7-E758BA691E24}"/>
              </a:ext>
            </a:extLst>
          </p:cNvPr>
          <p:cNvSpPr/>
          <p:nvPr/>
        </p:nvSpPr>
        <p:spPr>
          <a:xfrm flipH="1">
            <a:off x="3078479" y="980497"/>
            <a:ext cx="16764" cy="3693103"/>
          </a:xfrm>
          <a:prstGeom prst="line">
            <a:avLst/>
          </a:prstGeom>
          <a:ln w="19050" cap="flat">
            <a:solidFill>
              <a:srgbClr val="FE8400"/>
            </a:solidFill>
            <a:prstDash val="sysDot"/>
            <a:headEnd type="none" w="sm" len="sm"/>
            <a:tailEnd type="oval" w="lg" len="lg"/>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s-CO" sz="700">
              <a:latin typeface="Montserrat" pitchFamily="2" charset="77"/>
            </a:endParaRPr>
          </a:p>
        </p:txBody>
      </p:sp>
      <p:sp>
        <p:nvSpPr>
          <p:cNvPr id="33" name="AutoShape 39">
            <a:extLst>
              <a:ext uri="{FF2B5EF4-FFF2-40B4-BE49-F238E27FC236}">
                <a16:creationId xmlns:a16="http://schemas.microsoft.com/office/drawing/2014/main" id="{E3B3BCCA-9860-DC42-3FEE-88C677B58AFB}"/>
              </a:ext>
            </a:extLst>
          </p:cNvPr>
          <p:cNvSpPr/>
          <p:nvPr/>
        </p:nvSpPr>
        <p:spPr>
          <a:xfrm flipH="1" flipV="1">
            <a:off x="6400830" y="980496"/>
            <a:ext cx="16764" cy="3691673"/>
          </a:xfrm>
          <a:prstGeom prst="line">
            <a:avLst/>
          </a:prstGeom>
          <a:ln w="19050" cap="flat">
            <a:solidFill>
              <a:srgbClr val="12A5EC"/>
            </a:solidFill>
            <a:prstDash val="sysDot"/>
            <a:headEnd type="oval" w="lg" len="lg"/>
            <a:tailEnd type="none" w="sm" len="sm"/>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s-CO" sz="700">
              <a:latin typeface="Montserrat" pitchFamily="2" charset="77"/>
            </a:endParaRPr>
          </a:p>
        </p:txBody>
      </p:sp>
      <p:sp>
        <p:nvSpPr>
          <p:cNvPr id="43" name="TextBox 47">
            <a:extLst>
              <a:ext uri="{FF2B5EF4-FFF2-40B4-BE49-F238E27FC236}">
                <a16:creationId xmlns:a16="http://schemas.microsoft.com/office/drawing/2014/main" id="{9E45E959-D57A-962B-36C7-87440D48703F}"/>
              </a:ext>
            </a:extLst>
          </p:cNvPr>
          <p:cNvSpPr txBox="1"/>
          <p:nvPr/>
        </p:nvSpPr>
        <p:spPr>
          <a:xfrm>
            <a:off x="3576368" y="2328852"/>
            <a:ext cx="2414792" cy="2387898"/>
          </a:xfrm>
          <a:prstGeom prst="rect">
            <a:avLst/>
          </a:prstGeom>
        </p:spPr>
        <p:txBody>
          <a:bodyPr wrap="square" lIns="0" tIns="0" rIns="0" bIns="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ts val="1679"/>
              </a:lnSpc>
              <a:spcBef>
                <a:spcPct val="0"/>
              </a:spcBef>
            </a:pPr>
            <a:r>
              <a:rPr lang="es-ES" b="1" kern="1200" dirty="0">
                <a:solidFill>
                  <a:srgbClr val="942092"/>
                </a:solidFill>
                <a:latin typeface="Montserrat" pitchFamily="2" charset="77"/>
                <a:ea typeface="+mn-ea"/>
                <a:cs typeface="+mn-cs"/>
                <a:sym typeface="Open Sauce"/>
              </a:rPr>
              <a:t>Estrategia, modalidad, tiempo, formatos</a:t>
            </a:r>
          </a:p>
          <a:p>
            <a:pPr>
              <a:lnSpc>
                <a:spcPts val="1679"/>
              </a:lnSpc>
              <a:spcBef>
                <a:spcPct val="0"/>
              </a:spcBef>
            </a:pPr>
            <a:endParaRPr lang="es-ES" b="1" kern="1200" dirty="0">
              <a:solidFill>
                <a:srgbClr val="942092"/>
              </a:solidFill>
              <a:latin typeface="Montserrat" pitchFamily="2" charset="77"/>
              <a:ea typeface="+mn-ea"/>
              <a:cs typeface="+mn-cs"/>
            </a:endParaRPr>
          </a:p>
          <a:p>
            <a:pPr marL="171450" indent="-171450">
              <a:lnSpc>
                <a:spcPts val="1679"/>
              </a:lnSpc>
              <a:spcBef>
                <a:spcPct val="0"/>
              </a:spcBef>
              <a:buFont typeface="Arial" panose="020B0604020202020204" pitchFamily="34" charset="0"/>
              <a:buChar char="•"/>
            </a:pPr>
            <a:r>
              <a:rPr lang="es-ES" kern="1200" dirty="0">
                <a:solidFill>
                  <a:schemeClr val="tx1">
                    <a:lumMod val="65000"/>
                    <a:lumOff val="35000"/>
                  </a:schemeClr>
                </a:solidFill>
                <a:latin typeface="Montserrat" pitchFamily="2" charset="77"/>
                <a:ea typeface="+mn-ea"/>
                <a:cs typeface="+mn-cs"/>
                <a:sym typeface="Open Sauce"/>
              </a:rPr>
              <a:t>Predominio exclusivo de pruebas escritas</a:t>
            </a:r>
            <a:endParaRPr lang="es-ES" kern="1200" dirty="0">
              <a:solidFill>
                <a:schemeClr val="tx1">
                  <a:lumMod val="65000"/>
                  <a:lumOff val="35000"/>
                </a:schemeClr>
              </a:solidFill>
              <a:latin typeface="Montserrat" pitchFamily="2" charset="77"/>
              <a:ea typeface="+mn-ea"/>
              <a:cs typeface="+mn-cs"/>
            </a:endParaRPr>
          </a:p>
          <a:p>
            <a:pPr marL="171450" indent="-171450">
              <a:lnSpc>
                <a:spcPts val="1679"/>
              </a:lnSpc>
              <a:spcBef>
                <a:spcPct val="0"/>
              </a:spcBef>
              <a:buFont typeface="Arial" panose="020B0604020202020204" pitchFamily="34" charset="0"/>
              <a:buChar char="•"/>
            </a:pPr>
            <a:r>
              <a:rPr lang="es-ES" kern="1200" dirty="0">
                <a:solidFill>
                  <a:schemeClr val="tx1">
                    <a:lumMod val="65000"/>
                    <a:lumOff val="35000"/>
                  </a:schemeClr>
                </a:solidFill>
                <a:latin typeface="Montserrat" pitchFamily="2" charset="77"/>
                <a:ea typeface="+mn-ea"/>
                <a:cs typeface="+mn-cs"/>
                <a:sym typeface="Open Sauce"/>
              </a:rPr>
              <a:t>Tiempo insuficiente para responder</a:t>
            </a:r>
            <a:endParaRPr lang="es-ES" kern="1200" dirty="0">
              <a:solidFill>
                <a:schemeClr val="tx1">
                  <a:lumMod val="65000"/>
                  <a:lumOff val="35000"/>
                </a:schemeClr>
              </a:solidFill>
              <a:latin typeface="Montserrat" pitchFamily="2" charset="77"/>
              <a:ea typeface="+mn-ea"/>
              <a:cs typeface="+mn-cs"/>
            </a:endParaRPr>
          </a:p>
          <a:p>
            <a:pPr marL="171450" indent="-171450">
              <a:lnSpc>
                <a:spcPts val="1679"/>
              </a:lnSpc>
              <a:spcBef>
                <a:spcPct val="0"/>
              </a:spcBef>
              <a:buFont typeface="Arial" panose="020B0604020202020204" pitchFamily="34" charset="0"/>
              <a:buChar char="•"/>
            </a:pPr>
            <a:r>
              <a:rPr lang="es-ES" kern="1200" dirty="0">
                <a:solidFill>
                  <a:schemeClr val="tx1">
                    <a:lumMod val="65000"/>
                    <a:lumOff val="35000"/>
                  </a:schemeClr>
                </a:solidFill>
                <a:latin typeface="Montserrat" pitchFamily="2" charset="77"/>
                <a:ea typeface="+mn-ea"/>
                <a:cs typeface="+mn-cs"/>
                <a:sym typeface="Open Sauce"/>
              </a:rPr>
              <a:t>.Instrucciones poco claras o extensas</a:t>
            </a:r>
            <a:endParaRPr lang="es-ES" kern="1200" dirty="0">
              <a:solidFill>
                <a:schemeClr val="tx1">
                  <a:lumMod val="65000"/>
                  <a:lumOff val="35000"/>
                </a:schemeClr>
              </a:solidFill>
              <a:latin typeface="Montserrat" pitchFamily="2" charset="77"/>
              <a:ea typeface="+mn-ea"/>
              <a:cs typeface="+mn-cs"/>
            </a:endParaRPr>
          </a:p>
          <a:p>
            <a:pPr marL="171450" indent="-171450">
              <a:lnSpc>
                <a:spcPts val="1679"/>
              </a:lnSpc>
              <a:spcBef>
                <a:spcPct val="0"/>
              </a:spcBef>
              <a:buFont typeface="Arial" panose="020B0604020202020204" pitchFamily="34" charset="0"/>
              <a:buChar char="•"/>
            </a:pPr>
            <a:r>
              <a:rPr lang="es-ES" kern="1200" dirty="0">
                <a:solidFill>
                  <a:schemeClr val="tx1">
                    <a:lumMod val="65000"/>
                    <a:lumOff val="35000"/>
                  </a:schemeClr>
                </a:solidFill>
                <a:latin typeface="Montserrat" pitchFamily="2" charset="77"/>
                <a:ea typeface="+mn-ea"/>
                <a:cs typeface="+mn-cs"/>
                <a:sym typeface="Open Sauce"/>
              </a:rPr>
              <a:t>Evaluar solo el resultado y no el proceso</a:t>
            </a:r>
            <a:endParaRPr lang="en-US" kern="1200" dirty="0">
              <a:solidFill>
                <a:schemeClr val="tx1">
                  <a:lumMod val="65000"/>
                  <a:lumOff val="35000"/>
                </a:schemeClr>
              </a:solidFill>
              <a:latin typeface="Montserrat" pitchFamily="2" charset="77"/>
              <a:ea typeface="+mn-ea"/>
              <a:cs typeface="+mn-cs"/>
              <a:sym typeface="Open Sauce"/>
            </a:endParaRPr>
          </a:p>
        </p:txBody>
      </p:sp>
      <p:sp>
        <p:nvSpPr>
          <p:cNvPr id="45" name="TextBox 47">
            <a:extLst>
              <a:ext uri="{FF2B5EF4-FFF2-40B4-BE49-F238E27FC236}">
                <a16:creationId xmlns:a16="http://schemas.microsoft.com/office/drawing/2014/main" id="{FB1C7136-2609-3E46-6417-733715071117}"/>
              </a:ext>
            </a:extLst>
          </p:cNvPr>
          <p:cNvSpPr txBox="1"/>
          <p:nvPr/>
        </p:nvSpPr>
        <p:spPr>
          <a:xfrm>
            <a:off x="6781064" y="2447724"/>
            <a:ext cx="2362936" cy="2169889"/>
          </a:xfrm>
          <a:prstGeom prst="rect">
            <a:avLst/>
          </a:prstGeom>
        </p:spPr>
        <p:txBody>
          <a:bodyPr wrap="square" lIns="0" tIns="0" rIns="0" bIns="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ts val="1679"/>
              </a:lnSpc>
              <a:spcBef>
                <a:spcPct val="0"/>
              </a:spcBef>
            </a:pPr>
            <a:r>
              <a:rPr lang="es-ES" b="1" kern="1200" dirty="0">
                <a:solidFill>
                  <a:srgbClr val="4196B8"/>
                </a:solidFill>
                <a:latin typeface="Montserrat" pitchFamily="2" charset="77"/>
                <a:ea typeface="+mn-ea"/>
                <a:cs typeface="+mn-cs"/>
                <a:sym typeface="Open Sauce"/>
              </a:rPr>
              <a:t>Entorno, la infraestructura y el espacio escolar</a:t>
            </a:r>
          </a:p>
          <a:p>
            <a:pPr>
              <a:lnSpc>
                <a:spcPts val="1679"/>
              </a:lnSpc>
              <a:spcBef>
                <a:spcPct val="0"/>
              </a:spcBef>
            </a:pPr>
            <a:endParaRPr lang="es-ES" b="1" kern="1200" dirty="0">
              <a:solidFill>
                <a:srgbClr val="4196B8"/>
              </a:solidFill>
              <a:latin typeface="Montserrat" pitchFamily="2" charset="77"/>
              <a:ea typeface="+mn-ea"/>
              <a:cs typeface="+mn-cs"/>
            </a:endParaRPr>
          </a:p>
          <a:p>
            <a:pPr marL="171450" indent="-171450">
              <a:lnSpc>
                <a:spcPts val="1679"/>
              </a:lnSpc>
              <a:spcBef>
                <a:spcPct val="0"/>
              </a:spcBef>
              <a:buFont typeface="Arial" panose="020B0604020202020204" pitchFamily="34" charset="0"/>
              <a:buChar char="•"/>
            </a:pPr>
            <a:r>
              <a:rPr lang="es-ES" kern="1200" dirty="0">
                <a:solidFill>
                  <a:schemeClr val="tx1">
                    <a:lumMod val="65000"/>
                    <a:lumOff val="35000"/>
                  </a:schemeClr>
                </a:solidFill>
                <a:latin typeface="Montserrat" pitchFamily="2" charset="77"/>
                <a:ea typeface="+mn-ea"/>
                <a:cs typeface="+mn-cs"/>
                <a:sym typeface="Open Sauce"/>
              </a:rPr>
              <a:t>Ubicación del estudiante</a:t>
            </a:r>
            <a:endParaRPr lang="es-ES" kern="1200" dirty="0">
              <a:solidFill>
                <a:schemeClr val="tx1">
                  <a:lumMod val="65000"/>
                  <a:lumOff val="35000"/>
                </a:schemeClr>
              </a:solidFill>
              <a:latin typeface="Montserrat" pitchFamily="2" charset="77"/>
              <a:ea typeface="+mn-ea"/>
              <a:cs typeface="+mn-cs"/>
            </a:endParaRPr>
          </a:p>
          <a:p>
            <a:pPr marL="171450" indent="-171450">
              <a:lnSpc>
                <a:spcPts val="1679"/>
              </a:lnSpc>
              <a:spcBef>
                <a:spcPct val="0"/>
              </a:spcBef>
              <a:buFont typeface="Arial" panose="020B0604020202020204" pitchFamily="34" charset="0"/>
              <a:buChar char="•"/>
            </a:pPr>
            <a:r>
              <a:rPr lang="es-ES" kern="1200" dirty="0">
                <a:solidFill>
                  <a:schemeClr val="tx1">
                    <a:lumMod val="65000"/>
                    <a:lumOff val="35000"/>
                  </a:schemeClr>
                </a:solidFill>
                <a:latin typeface="Montserrat" pitchFamily="2" charset="77"/>
                <a:ea typeface="+mn-ea"/>
                <a:cs typeface="+mn-cs"/>
                <a:sym typeface="Open Sauce"/>
              </a:rPr>
              <a:t>Organización y distribución de espacios en aula</a:t>
            </a:r>
            <a:endParaRPr lang="es-ES" kern="1200" dirty="0">
              <a:solidFill>
                <a:schemeClr val="tx1">
                  <a:lumMod val="65000"/>
                  <a:lumOff val="35000"/>
                </a:schemeClr>
              </a:solidFill>
              <a:latin typeface="Montserrat" pitchFamily="2" charset="77"/>
              <a:ea typeface="+mn-ea"/>
              <a:cs typeface="+mn-cs"/>
            </a:endParaRPr>
          </a:p>
          <a:p>
            <a:pPr marL="171450" indent="-171450">
              <a:lnSpc>
                <a:spcPts val="1679"/>
              </a:lnSpc>
              <a:spcBef>
                <a:spcPct val="0"/>
              </a:spcBef>
              <a:buFont typeface="Arial" panose="020B0604020202020204" pitchFamily="34" charset="0"/>
              <a:buChar char="•"/>
            </a:pPr>
            <a:r>
              <a:rPr lang="es-ES" kern="1200" dirty="0">
                <a:solidFill>
                  <a:schemeClr val="tx1">
                    <a:lumMod val="65000"/>
                    <a:lumOff val="35000"/>
                  </a:schemeClr>
                </a:solidFill>
                <a:latin typeface="Montserrat" pitchFamily="2" charset="77"/>
                <a:ea typeface="+mn-ea"/>
                <a:cs typeface="+mn-cs"/>
                <a:sym typeface="Open Sauce"/>
              </a:rPr>
              <a:t>Señalización</a:t>
            </a:r>
            <a:endParaRPr lang="en-US" kern="1200" dirty="0">
              <a:solidFill>
                <a:schemeClr val="tx1">
                  <a:lumMod val="65000"/>
                  <a:lumOff val="35000"/>
                </a:schemeClr>
              </a:solidFill>
              <a:latin typeface="Montserrat" pitchFamily="2" charset="77"/>
              <a:ea typeface="+mn-ea"/>
              <a:cs typeface="+mn-cs"/>
              <a:sym typeface="Open Sauce"/>
            </a:endParaRPr>
          </a:p>
        </p:txBody>
      </p:sp>
      <p:pic>
        <p:nvPicPr>
          <p:cNvPr id="47" name="Picture 4">
            <a:extLst>
              <a:ext uri="{FF2B5EF4-FFF2-40B4-BE49-F238E27FC236}">
                <a16:creationId xmlns:a16="http://schemas.microsoft.com/office/drawing/2014/main" id="{C8C64FE0-9F8B-EC41-9FBE-83834404FF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745" y="1079787"/>
            <a:ext cx="1108515" cy="1119490"/>
          </a:xfrm>
          <a:prstGeom prst="rect">
            <a:avLst/>
          </a:prstGeom>
          <a:noFill/>
          <a:extLst>
            <a:ext uri="{909E8E84-426E-40DD-AFC4-6F175D3DCCD1}">
              <a14:hiddenFill xmlns:a14="http://schemas.microsoft.com/office/drawing/2010/main">
                <a:solidFill>
                  <a:srgbClr val="FFFFFF"/>
                </a:solidFill>
              </a14:hiddenFill>
            </a:ext>
          </a:extLst>
        </p:spPr>
      </p:pic>
      <p:sp>
        <p:nvSpPr>
          <p:cNvPr id="49" name="Rectángulo 48">
            <a:extLst>
              <a:ext uri="{FF2B5EF4-FFF2-40B4-BE49-F238E27FC236}">
                <a16:creationId xmlns:a16="http://schemas.microsoft.com/office/drawing/2014/main" id="{C9DA821C-A6C0-32C3-C74E-87017B6EA3BD}"/>
              </a:ext>
            </a:extLst>
          </p:cNvPr>
          <p:cNvSpPr/>
          <p:nvPr/>
        </p:nvSpPr>
        <p:spPr>
          <a:xfrm>
            <a:off x="3928329" y="1135270"/>
            <a:ext cx="1371210" cy="1023231"/>
          </a:xfrm>
          <a:prstGeom prst="rect">
            <a:avLst/>
          </a:prstGeom>
          <a:blipFill>
            <a:blip r:embed="rId3"/>
            <a:srcRect/>
            <a:stretch>
              <a:fillRect t="-12000" b="-12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s-CO">
              <a:latin typeface="Montserrat" pitchFamily="2" charset="77"/>
            </a:endParaRPr>
          </a:p>
        </p:txBody>
      </p:sp>
      <p:sp>
        <p:nvSpPr>
          <p:cNvPr id="51" name="Rectángulo 50">
            <a:extLst>
              <a:ext uri="{FF2B5EF4-FFF2-40B4-BE49-F238E27FC236}">
                <a16:creationId xmlns:a16="http://schemas.microsoft.com/office/drawing/2014/main" id="{4F72FDD5-9B1C-A04D-67B8-8E5B5BF86ED5}"/>
              </a:ext>
            </a:extLst>
          </p:cNvPr>
          <p:cNvSpPr/>
          <p:nvPr/>
        </p:nvSpPr>
        <p:spPr>
          <a:xfrm>
            <a:off x="6975888" y="1015507"/>
            <a:ext cx="1430969" cy="1205989"/>
          </a:xfrm>
          <a:prstGeom prst="rect">
            <a:avLst/>
          </a:prstGeom>
          <a:blipFill>
            <a:blip r:embed="rId4"/>
            <a:srcRect/>
            <a:stretch>
              <a:fillRect l="-3000" r="-3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s-CO">
              <a:latin typeface="Montserrat" pitchFamily="2" charset="77"/>
            </a:endParaRPr>
          </a:p>
        </p:txBody>
      </p:sp>
      <p:sp>
        <p:nvSpPr>
          <p:cNvPr id="4" name="Rectángulo redondeado 3">
            <a:extLst>
              <a:ext uri="{FF2B5EF4-FFF2-40B4-BE49-F238E27FC236}">
                <a16:creationId xmlns:a16="http://schemas.microsoft.com/office/drawing/2014/main" id="{917A26BD-0F7B-AC72-B7D9-BB587CA9E581}"/>
              </a:ext>
            </a:extLst>
          </p:cNvPr>
          <p:cNvSpPr/>
          <p:nvPr/>
        </p:nvSpPr>
        <p:spPr>
          <a:xfrm>
            <a:off x="514860" y="2027508"/>
            <a:ext cx="1728216" cy="280131"/>
          </a:xfrm>
          <a:prstGeom prst="roundRect">
            <a:avLst/>
          </a:prstGeom>
          <a:solidFill>
            <a:srgbClr val="00A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bg1"/>
                </a:solidFill>
                <a:latin typeface="Montserrat" pitchFamily="2" charset="77"/>
                <a:ea typeface="Open Sauce Bold"/>
                <a:cs typeface="Open Sauce Bold"/>
                <a:sym typeface="Open Sauce Bold"/>
              </a:rPr>
              <a:t>Tecnológicos</a:t>
            </a:r>
            <a:endParaRPr lang="en-US" b="1" dirty="0">
              <a:solidFill>
                <a:schemeClr val="bg1"/>
              </a:solidFill>
              <a:latin typeface="Montserrat" pitchFamily="2" charset="77"/>
              <a:ea typeface="Open Sauce Bold"/>
              <a:cs typeface="Open Sauce Bold"/>
              <a:sym typeface="Open Sauce Bold"/>
            </a:endParaRPr>
          </a:p>
        </p:txBody>
      </p:sp>
      <p:sp>
        <p:nvSpPr>
          <p:cNvPr id="6" name="Rectángulo redondeado 5">
            <a:extLst>
              <a:ext uri="{FF2B5EF4-FFF2-40B4-BE49-F238E27FC236}">
                <a16:creationId xmlns:a16="http://schemas.microsoft.com/office/drawing/2014/main" id="{35FF54BB-5742-6339-7AD7-1AEA360E5458}"/>
              </a:ext>
            </a:extLst>
          </p:cNvPr>
          <p:cNvSpPr/>
          <p:nvPr/>
        </p:nvSpPr>
        <p:spPr>
          <a:xfrm>
            <a:off x="3749826" y="2003459"/>
            <a:ext cx="1728216" cy="280131"/>
          </a:xfrm>
          <a:prstGeom prst="roundRect">
            <a:avLst/>
          </a:prstGeom>
          <a:solidFill>
            <a:srgbClr val="9420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280"/>
              </a:lnSpc>
              <a:spcBef>
                <a:spcPct val="0"/>
              </a:spcBef>
            </a:pPr>
            <a:r>
              <a:rPr lang="en-US" b="1" dirty="0" err="1">
                <a:solidFill>
                  <a:schemeClr val="bg1"/>
                </a:solidFill>
                <a:latin typeface="Montserrat" pitchFamily="2" charset="77"/>
                <a:ea typeface="Open Sauce Bold"/>
                <a:cs typeface="Open Sauce Bold"/>
                <a:sym typeface="Open Sauce Bold"/>
              </a:rPr>
              <a:t>Evaluativo</a:t>
            </a:r>
            <a:endParaRPr lang="en-US" b="1" dirty="0">
              <a:solidFill>
                <a:schemeClr val="bg1"/>
              </a:solidFill>
              <a:latin typeface="Montserrat" pitchFamily="2" charset="77"/>
              <a:ea typeface="Open Sauce Bold"/>
              <a:cs typeface="Open Sauce Bold"/>
              <a:sym typeface="Open Sauce Bold"/>
            </a:endParaRPr>
          </a:p>
        </p:txBody>
      </p:sp>
      <p:sp>
        <p:nvSpPr>
          <p:cNvPr id="8" name="Rectángulo redondeado 7">
            <a:extLst>
              <a:ext uri="{FF2B5EF4-FFF2-40B4-BE49-F238E27FC236}">
                <a16:creationId xmlns:a16="http://schemas.microsoft.com/office/drawing/2014/main" id="{28FADDFE-9F89-5DF7-4F8F-AA787EE523C8}"/>
              </a:ext>
            </a:extLst>
          </p:cNvPr>
          <p:cNvSpPr/>
          <p:nvPr/>
        </p:nvSpPr>
        <p:spPr>
          <a:xfrm>
            <a:off x="6827264" y="2006810"/>
            <a:ext cx="1728216" cy="280131"/>
          </a:xfrm>
          <a:prstGeom prst="roundRect">
            <a:avLst/>
          </a:prstGeom>
          <a:solidFill>
            <a:srgbClr val="4196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280"/>
              </a:lnSpc>
              <a:spcBef>
                <a:spcPct val="0"/>
              </a:spcBef>
            </a:pPr>
            <a:r>
              <a:rPr lang="en-US" b="1" dirty="0" err="1">
                <a:solidFill>
                  <a:schemeClr val="bg1"/>
                </a:solidFill>
                <a:latin typeface="Montserrat" pitchFamily="2" charset="77"/>
                <a:ea typeface="Open Sauce Bold"/>
                <a:cs typeface="Open Sauce Bold"/>
                <a:sym typeface="Open Sauce Bold"/>
              </a:rPr>
              <a:t>Físico</a:t>
            </a:r>
            <a:endParaRPr lang="en-US" b="1" dirty="0">
              <a:solidFill>
                <a:schemeClr val="bg1"/>
              </a:solidFill>
              <a:latin typeface="Montserrat" pitchFamily="2" charset="77"/>
              <a:ea typeface="Open Sauce Bold"/>
              <a:cs typeface="Open Sauce Bold"/>
              <a:sym typeface="Open Sauce Bold"/>
            </a:endParaRPr>
          </a:p>
        </p:txBody>
      </p:sp>
    </p:spTree>
    <p:extLst>
      <p:ext uri="{BB962C8B-B14F-4D97-AF65-F5344CB8AC3E}">
        <p14:creationId xmlns:p14="http://schemas.microsoft.com/office/powerpoint/2010/main" val="263576394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95C054-B293-2724-BA88-B90850875481}"/>
            </a:ext>
          </a:extLst>
        </p:cNvPr>
        <p:cNvGrpSpPr/>
        <p:nvPr/>
      </p:nvGrpSpPr>
      <p:grpSpPr>
        <a:xfrm>
          <a:off x="0" y="0"/>
          <a:ext cx="0" cy="0"/>
          <a:chOff x="0" y="0"/>
          <a:chExt cx="0" cy="0"/>
        </a:xfrm>
      </p:grpSpPr>
      <p:sp>
        <p:nvSpPr>
          <p:cNvPr id="5" name="Título 4">
            <a:extLst>
              <a:ext uri="{FF2B5EF4-FFF2-40B4-BE49-F238E27FC236}">
                <a16:creationId xmlns:a16="http://schemas.microsoft.com/office/drawing/2014/main" id="{ED0EC659-BE69-D189-7B6B-1E89835151A2}"/>
              </a:ext>
            </a:extLst>
          </p:cNvPr>
          <p:cNvSpPr>
            <a:spLocks noGrp="1"/>
          </p:cNvSpPr>
          <p:nvPr>
            <p:ph type="title"/>
          </p:nvPr>
        </p:nvSpPr>
        <p:spPr>
          <a:xfrm>
            <a:off x="1346147" y="2571437"/>
            <a:ext cx="6451705" cy="572700"/>
          </a:xfrm>
        </p:spPr>
        <p:txBody>
          <a:bodyPr/>
          <a:lstStyle/>
          <a:p>
            <a:pPr marL="139700"/>
            <a:r>
              <a:rPr lang="es-CO" sz="3600">
                <a:latin typeface="Montserrat"/>
              </a:rPr>
              <a:t>Detalles de la Jornada </a:t>
            </a:r>
            <a:endParaRPr lang="es-ES"/>
          </a:p>
        </p:txBody>
      </p:sp>
      <p:sp>
        <p:nvSpPr>
          <p:cNvPr id="6" name="Google Shape;627;g2d312d81aa6_8_0">
            <a:extLst>
              <a:ext uri="{FF2B5EF4-FFF2-40B4-BE49-F238E27FC236}">
                <a16:creationId xmlns:a16="http://schemas.microsoft.com/office/drawing/2014/main" id="{BFBC8B9F-8526-FF02-AE55-7F549D2277EA}"/>
              </a:ext>
            </a:extLst>
          </p:cNvPr>
          <p:cNvSpPr txBox="1"/>
          <p:nvPr/>
        </p:nvSpPr>
        <p:spPr>
          <a:xfrm>
            <a:off x="1346147" y="1782881"/>
            <a:ext cx="1132479" cy="713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s-ES" sz="6000">
                <a:solidFill>
                  <a:srgbClr val="FFF100"/>
                </a:solidFill>
                <a:latin typeface="Montserrat"/>
                <a:sym typeface="Montserrat"/>
              </a:rPr>
              <a:t>01</a:t>
            </a:r>
            <a:endParaRPr lang="es-ES" sz="6000" i="0" u="none" strike="noStrike" cap="none">
              <a:solidFill>
                <a:srgbClr val="FFF100"/>
              </a:solidFill>
              <a:latin typeface="Arial"/>
              <a:ea typeface="Arial"/>
              <a:cs typeface="Arial"/>
            </a:endParaRPr>
          </a:p>
        </p:txBody>
      </p:sp>
    </p:spTree>
    <p:extLst>
      <p:ext uri="{BB962C8B-B14F-4D97-AF65-F5344CB8AC3E}">
        <p14:creationId xmlns:p14="http://schemas.microsoft.com/office/powerpoint/2010/main" val="8284195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269E259-7F4B-5E4F-9E5E-218591DB209A}"/>
              </a:ext>
            </a:extLst>
          </p:cNvPr>
          <p:cNvSpPr txBox="1"/>
          <p:nvPr/>
        </p:nvSpPr>
        <p:spPr>
          <a:xfrm>
            <a:off x="329846" y="89749"/>
            <a:ext cx="7639692" cy="976678"/>
          </a:xfrm>
          <a:prstGeom prst="rect">
            <a:avLst/>
          </a:prstGeom>
          <a:noFill/>
        </p:spPr>
        <p:txBody>
          <a:bodyPr wrap="square" lIns="91440" tIns="45720" rIns="91440" bIns="45720" rtlCol="0" anchor="t">
            <a:spAutoFit/>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algn="ctr"/>
            <a:r>
              <a:rPr lang="es-CO" sz="2800" b="1" dirty="0">
                <a:solidFill>
                  <a:srgbClr val="942092"/>
                </a:solidFill>
                <a:latin typeface="Montserrat" pitchFamily="2" charset="77"/>
                <a:ea typeface="League Spartan" charset="0"/>
                <a:cs typeface="Poppins SemiBold"/>
              </a:rPr>
              <a:t>Los apoyos y ajustes razonables</a:t>
            </a:r>
            <a:endParaRPr lang="en-US" sz="2800" dirty="0">
              <a:solidFill>
                <a:srgbClr val="942092"/>
              </a:solidFill>
              <a:latin typeface="Montserrat" pitchFamily="2" charset="77"/>
              <a:ea typeface="League Spartan" charset="0"/>
              <a:cs typeface="Poppins SemiBold"/>
            </a:endParaRPr>
          </a:p>
          <a:p>
            <a:pPr>
              <a:lnSpc>
                <a:spcPts val="3750"/>
              </a:lnSpc>
            </a:pPr>
            <a:endParaRPr lang="en-US" sz="2450" b="1" dirty="0">
              <a:solidFill>
                <a:srgbClr val="942092"/>
              </a:solidFill>
              <a:latin typeface="Montserrat" pitchFamily="2" charset="77"/>
              <a:ea typeface="League Spartan" charset="0"/>
              <a:cs typeface="Poppins SemiBold" pitchFamily="2" charset="77"/>
            </a:endParaRPr>
          </a:p>
        </p:txBody>
      </p:sp>
      <p:sp>
        <p:nvSpPr>
          <p:cNvPr id="15" name="Subtitle 2">
            <a:extLst>
              <a:ext uri="{FF2B5EF4-FFF2-40B4-BE49-F238E27FC236}">
                <a16:creationId xmlns:a16="http://schemas.microsoft.com/office/drawing/2014/main" id="{F6F624F6-B971-9246-930D-A02AC01F95D8}"/>
              </a:ext>
            </a:extLst>
          </p:cNvPr>
          <p:cNvSpPr txBox="1">
            <a:spLocks/>
          </p:cNvSpPr>
          <p:nvPr/>
        </p:nvSpPr>
        <p:spPr>
          <a:xfrm>
            <a:off x="4022127" y="977645"/>
            <a:ext cx="4046354" cy="1715470"/>
          </a:xfrm>
          <a:prstGeom prst="rect">
            <a:avLst/>
          </a:prstGeom>
        </p:spPr>
        <p:txBody>
          <a:bodyPr vert="horz" wrap="square" lIns="34290" tIns="17145" rIns="34290" bIns="17145" rtlCol="0" anchor="t">
            <a:spAutoFit/>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r>
              <a:rPr lang="es-CO" sz="1400" dirty="0">
                <a:latin typeface="Montserrat" pitchFamily="2" charset="77"/>
                <a:ea typeface="Open Sans Light"/>
                <a:cs typeface="Open Sans Light"/>
              </a:rPr>
              <a:t>Acciones, adaptaciones o modificaciones necesarias y adecuadas del sistema educativo y la gestión escolar, basadas en necesidades específicas de cada estudiante con recursos específicos que persisten a pesar de que se incorpore el Diseño Universal para el Aprendizaje.</a:t>
            </a:r>
            <a:endParaRPr lang="en-US" sz="1400" dirty="0">
              <a:latin typeface="Montserrat" pitchFamily="2" charset="77"/>
              <a:ea typeface="Open Sans Light"/>
              <a:cs typeface="Open Sans Light"/>
            </a:endParaRPr>
          </a:p>
          <a:p>
            <a:pPr>
              <a:lnSpc>
                <a:spcPts val="1538"/>
              </a:lnSpc>
            </a:pPr>
            <a:r>
              <a:rPr lang="en-US" sz="900" dirty="0">
                <a:latin typeface="Montserrat" pitchFamily="2" charset="77"/>
                <a:ea typeface="Open Sans Light"/>
                <a:cs typeface="Open Sans Light"/>
              </a:rPr>
              <a:t>.</a:t>
            </a:r>
            <a:endParaRPr lang="en-US" dirty="0">
              <a:latin typeface="Montserrat" pitchFamily="2" charset="77"/>
            </a:endParaRPr>
          </a:p>
        </p:txBody>
      </p:sp>
      <p:sp>
        <p:nvSpPr>
          <p:cNvPr id="23" name="TextBox 22">
            <a:extLst>
              <a:ext uri="{FF2B5EF4-FFF2-40B4-BE49-F238E27FC236}">
                <a16:creationId xmlns:a16="http://schemas.microsoft.com/office/drawing/2014/main" id="{9638FA19-238B-7845-97C1-05DA3CCC26DF}"/>
              </a:ext>
            </a:extLst>
          </p:cNvPr>
          <p:cNvSpPr txBox="1"/>
          <p:nvPr/>
        </p:nvSpPr>
        <p:spPr>
          <a:xfrm>
            <a:off x="1330297" y="1276877"/>
            <a:ext cx="747032" cy="473206"/>
          </a:xfrm>
          <a:prstGeom prst="rect">
            <a:avLst/>
          </a:prstGeom>
          <a:noFill/>
        </p:spPr>
        <p:txBody>
          <a:bodyPr wrap="square" rtlCol="0" anchor="ctr" anchorCtr="0">
            <a:spAutoFit/>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algn="r"/>
            <a:r>
              <a:rPr lang="en-US" sz="2475" b="1" dirty="0">
                <a:solidFill>
                  <a:srgbClr val="942092"/>
                </a:solidFill>
                <a:latin typeface="Montserrat" pitchFamily="2" charset="77"/>
                <a:ea typeface="League Spartan" charset="0"/>
                <a:cs typeface="Poppins SemiBold" pitchFamily="2" charset="77"/>
              </a:rPr>
              <a:t>01</a:t>
            </a:r>
          </a:p>
        </p:txBody>
      </p:sp>
      <p:sp>
        <p:nvSpPr>
          <p:cNvPr id="25" name="TextBox 24">
            <a:extLst>
              <a:ext uri="{FF2B5EF4-FFF2-40B4-BE49-F238E27FC236}">
                <a16:creationId xmlns:a16="http://schemas.microsoft.com/office/drawing/2014/main" id="{FD9AAA47-CB30-4D42-8B19-1C1E3A3B40CA}"/>
              </a:ext>
            </a:extLst>
          </p:cNvPr>
          <p:cNvSpPr txBox="1"/>
          <p:nvPr/>
        </p:nvSpPr>
        <p:spPr>
          <a:xfrm>
            <a:off x="1469992" y="3630020"/>
            <a:ext cx="607337" cy="473206"/>
          </a:xfrm>
          <a:prstGeom prst="rect">
            <a:avLst/>
          </a:prstGeom>
          <a:noFill/>
        </p:spPr>
        <p:txBody>
          <a:bodyPr wrap="square" rtlCol="0" anchor="ctr" anchorCtr="0">
            <a:spAutoFit/>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r>
              <a:rPr lang="en-US" sz="2475" b="1" dirty="0">
                <a:solidFill>
                  <a:schemeClr val="accent2"/>
                </a:solidFill>
                <a:latin typeface="Montserrat" pitchFamily="2" charset="77"/>
                <a:ea typeface="League Spartan" charset="0"/>
                <a:cs typeface="Poppins SemiBold" pitchFamily="2" charset="77"/>
              </a:rPr>
              <a:t>02</a:t>
            </a:r>
          </a:p>
        </p:txBody>
      </p:sp>
      <p:sp>
        <p:nvSpPr>
          <p:cNvPr id="4" name="CuadroTexto 3">
            <a:extLst>
              <a:ext uri="{FF2B5EF4-FFF2-40B4-BE49-F238E27FC236}">
                <a16:creationId xmlns:a16="http://schemas.microsoft.com/office/drawing/2014/main" id="{98F8D2A4-84EB-5B99-6F79-AD65A01D49FB}"/>
              </a:ext>
            </a:extLst>
          </p:cNvPr>
          <p:cNvSpPr txBox="1"/>
          <p:nvPr/>
        </p:nvSpPr>
        <p:spPr>
          <a:xfrm>
            <a:off x="4149692" y="3257858"/>
            <a:ext cx="3378198"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CO" dirty="0">
                <a:solidFill>
                  <a:schemeClr val="tx1"/>
                </a:solidFill>
                <a:latin typeface="Montserrat" pitchFamily="2" charset="77"/>
              </a:rPr>
              <a:t>Herramientas o recursos técnicos, tecnológicos, didácticos, humanos, pedagógicos que permiten implementar los ajustes razonables diseñados para cada estudiante.</a:t>
            </a:r>
            <a:r>
              <a:rPr lang="es-CO" dirty="0">
                <a:solidFill>
                  <a:schemeClr val="tx1"/>
                </a:solidFill>
                <a:latin typeface="Montserrat" pitchFamily="2" charset="77"/>
                <a:ea typeface="Montserrat"/>
                <a:cs typeface="Montserrat"/>
              </a:rPr>
              <a:t>​</a:t>
            </a:r>
            <a:endParaRPr lang="es-CO" dirty="0">
              <a:solidFill>
                <a:schemeClr val="tx1"/>
              </a:solidFill>
              <a:latin typeface="Montserrat" pitchFamily="2" charset="77"/>
            </a:endParaRPr>
          </a:p>
          <a:p>
            <a:pPr algn="ctr"/>
            <a:endParaRPr lang="es-CO" dirty="0">
              <a:solidFill>
                <a:schemeClr val="tx1"/>
              </a:solidFill>
              <a:latin typeface="Montserrat" pitchFamily="2" charset="77"/>
            </a:endParaRPr>
          </a:p>
        </p:txBody>
      </p:sp>
      <p:sp>
        <p:nvSpPr>
          <p:cNvPr id="3" name="Rectángulo redondeado 2">
            <a:extLst>
              <a:ext uri="{FF2B5EF4-FFF2-40B4-BE49-F238E27FC236}">
                <a16:creationId xmlns:a16="http://schemas.microsoft.com/office/drawing/2014/main" id="{040355FE-6FCF-BD4D-7BDD-AFCC9472A36A}"/>
              </a:ext>
            </a:extLst>
          </p:cNvPr>
          <p:cNvSpPr/>
          <p:nvPr/>
        </p:nvSpPr>
        <p:spPr>
          <a:xfrm>
            <a:off x="2176271" y="914400"/>
            <a:ext cx="5892209" cy="1689932"/>
          </a:xfrm>
          <a:prstGeom prst="roundRect">
            <a:avLst/>
          </a:prstGeom>
          <a:noFill/>
          <a:ln w="12700">
            <a:solidFill>
              <a:srgbClr val="94209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Rectángulo redondeado 7">
            <a:extLst>
              <a:ext uri="{FF2B5EF4-FFF2-40B4-BE49-F238E27FC236}">
                <a16:creationId xmlns:a16="http://schemas.microsoft.com/office/drawing/2014/main" id="{80F5EE2B-5B4A-17F5-0C12-F9C8F5232363}"/>
              </a:ext>
            </a:extLst>
          </p:cNvPr>
          <p:cNvSpPr/>
          <p:nvPr/>
        </p:nvSpPr>
        <p:spPr>
          <a:xfrm>
            <a:off x="2240280" y="3026664"/>
            <a:ext cx="5371840" cy="1689932"/>
          </a:xfrm>
          <a:prstGeom prst="roundRect">
            <a:avLst/>
          </a:prstGeom>
          <a:noFill/>
          <a:ln w="12700">
            <a:solidFill>
              <a:srgbClr val="ED7D3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0" name="Gráfico 9" descr="Engranajes contorno">
            <a:extLst>
              <a:ext uri="{FF2B5EF4-FFF2-40B4-BE49-F238E27FC236}">
                <a16:creationId xmlns:a16="http://schemas.microsoft.com/office/drawing/2014/main" id="{FA9B9AC6-3332-908E-2BC5-1CC18ED353B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42415" y="3137711"/>
            <a:ext cx="1505142" cy="1505142"/>
          </a:xfrm>
          <a:prstGeom prst="rect">
            <a:avLst/>
          </a:prstGeom>
        </p:spPr>
      </p:pic>
      <p:pic>
        <p:nvPicPr>
          <p:cNvPr id="16" name="Gráfico 15" descr="Bombilla y lápiz con relleno sólido">
            <a:extLst>
              <a:ext uri="{FF2B5EF4-FFF2-40B4-BE49-F238E27FC236}">
                <a16:creationId xmlns:a16="http://schemas.microsoft.com/office/drawing/2014/main" id="{97866C42-BAF9-A4A9-EB7B-23491D539AB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37786" y="1292883"/>
            <a:ext cx="914400" cy="914400"/>
          </a:xfrm>
          <a:prstGeom prst="rect">
            <a:avLst/>
          </a:prstGeom>
        </p:spPr>
      </p:pic>
    </p:spTree>
    <p:extLst>
      <p:ext uri="{BB962C8B-B14F-4D97-AF65-F5344CB8AC3E}">
        <p14:creationId xmlns:p14="http://schemas.microsoft.com/office/powerpoint/2010/main" val="31649226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1"/>
          <p:cNvSpPr txBox="1"/>
          <p:nvPr/>
        </p:nvSpPr>
        <p:spPr>
          <a:xfrm>
            <a:off x="858793" y="123403"/>
            <a:ext cx="6427409" cy="371897"/>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nSpc>
                <a:spcPts val="2880"/>
              </a:lnSpc>
            </a:pPr>
            <a:r>
              <a:rPr lang="es-CO" sz="2800" b="1" dirty="0">
                <a:solidFill>
                  <a:srgbClr val="942092"/>
                </a:solidFill>
                <a:latin typeface="Montserrat" pitchFamily="2" charset="77"/>
                <a:sym typeface="Verdana Bold"/>
              </a:rPr>
              <a:t>Los apoyos y ajustes razonables</a:t>
            </a:r>
            <a:endParaRPr lang="es-CO" sz="2800" b="1" dirty="0">
              <a:solidFill>
                <a:srgbClr val="942092"/>
              </a:solidFill>
              <a:latin typeface="Montserrat" pitchFamily="2" charset="77"/>
            </a:endParaRPr>
          </a:p>
        </p:txBody>
      </p:sp>
      <p:grpSp>
        <p:nvGrpSpPr>
          <p:cNvPr id="12" name="Group 12"/>
          <p:cNvGrpSpPr/>
          <p:nvPr/>
        </p:nvGrpSpPr>
        <p:grpSpPr>
          <a:xfrm>
            <a:off x="1400175" y="2286000"/>
            <a:ext cx="5886450" cy="1019175"/>
            <a:chOff x="0" y="0"/>
            <a:chExt cx="15697200" cy="2717800"/>
          </a:xfrm>
        </p:grpSpPr>
        <p:sp>
          <p:nvSpPr>
            <p:cNvPr id="13" name="Freeform 13"/>
            <p:cNvSpPr/>
            <p:nvPr/>
          </p:nvSpPr>
          <p:spPr>
            <a:xfrm>
              <a:off x="0" y="0"/>
              <a:ext cx="15697200" cy="2717800"/>
            </a:xfrm>
            <a:custGeom>
              <a:avLst/>
              <a:gdLst/>
              <a:ahLst/>
              <a:cxnLst/>
              <a:rect l="l" t="t" r="r" b="b"/>
              <a:pathLst>
                <a:path w="15697200" h="2717800">
                  <a:moveTo>
                    <a:pt x="0" y="0"/>
                  </a:moveTo>
                  <a:lnTo>
                    <a:pt x="15697200" y="0"/>
                  </a:lnTo>
                  <a:lnTo>
                    <a:pt x="15697200" y="2717800"/>
                  </a:lnTo>
                  <a:lnTo>
                    <a:pt x="0" y="2717800"/>
                  </a:lnTo>
                  <a:lnTo>
                    <a:pt x="0" y="0"/>
                  </a:lnTo>
                  <a:close/>
                </a:path>
              </a:pathLst>
            </a:custGeom>
            <a:blipFill>
              <a:blip r:embed="rId2"/>
              <a:stretch>
                <a:fillRect l="-186" r="-186"/>
              </a:stretch>
            </a:blip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s-CO" sz="450">
                <a:latin typeface="Montserrat" pitchFamily="2" charset="77"/>
              </a:endParaRPr>
            </a:p>
          </p:txBody>
        </p:sp>
      </p:grpSp>
      <p:sp>
        <p:nvSpPr>
          <p:cNvPr id="14" name="TextBox 14"/>
          <p:cNvSpPr txBox="1"/>
          <p:nvPr/>
        </p:nvSpPr>
        <p:spPr>
          <a:xfrm>
            <a:off x="1593214" y="2695828"/>
            <a:ext cx="629284" cy="166712"/>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l">
              <a:lnSpc>
                <a:spcPts val="1320"/>
              </a:lnSpc>
            </a:pPr>
            <a:r>
              <a:rPr lang="en-US" sz="1100" b="1" spc="-10" dirty="0" err="1">
                <a:solidFill>
                  <a:srgbClr val="FFFFFF"/>
                </a:solidFill>
                <a:latin typeface="Montserrat" pitchFamily="2" charset="77"/>
                <a:ea typeface="Verdana"/>
                <a:cs typeface="Verdana"/>
                <a:sym typeface="Verdana"/>
              </a:rPr>
              <a:t>Tiempos</a:t>
            </a:r>
            <a:endParaRPr lang="en-US" sz="1100" b="1" spc="-10" dirty="0">
              <a:solidFill>
                <a:srgbClr val="FFFFFF"/>
              </a:solidFill>
              <a:latin typeface="Montserrat" pitchFamily="2" charset="77"/>
              <a:ea typeface="Verdana"/>
              <a:cs typeface="Verdana"/>
              <a:sym typeface="Verdana"/>
            </a:endParaRPr>
          </a:p>
        </p:txBody>
      </p:sp>
      <p:sp>
        <p:nvSpPr>
          <p:cNvPr id="15" name="TextBox 15"/>
          <p:cNvSpPr txBox="1"/>
          <p:nvPr/>
        </p:nvSpPr>
        <p:spPr>
          <a:xfrm>
            <a:off x="2472433" y="2679702"/>
            <a:ext cx="753109" cy="166712"/>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l">
              <a:lnSpc>
                <a:spcPts val="1320"/>
              </a:lnSpc>
            </a:pPr>
            <a:r>
              <a:rPr lang="es-CO" sz="1100" b="1" spc="-10" dirty="0">
                <a:solidFill>
                  <a:srgbClr val="FFFFFF"/>
                </a:solidFill>
                <a:latin typeface="Montserrat" pitchFamily="2" charset="77"/>
                <a:ea typeface="Verdana"/>
                <a:cs typeface="Verdana"/>
                <a:sym typeface="Verdana"/>
              </a:rPr>
              <a:t>Material</a:t>
            </a:r>
            <a:r>
              <a:rPr lang="en-US" sz="1100" b="1" spc="-10" dirty="0">
                <a:solidFill>
                  <a:srgbClr val="FFFFFF"/>
                </a:solidFill>
                <a:latin typeface="Montserrat" pitchFamily="2" charset="77"/>
                <a:ea typeface="Verdana"/>
                <a:cs typeface="Verdana"/>
                <a:sym typeface="Verdana"/>
              </a:rPr>
              <a:t>es</a:t>
            </a:r>
            <a:endParaRPr lang="en-US" sz="1100" b="1" spc="-10" dirty="0">
              <a:solidFill>
                <a:srgbClr val="FFFFFF"/>
              </a:solidFill>
              <a:latin typeface="Montserrat" pitchFamily="2" charset="77"/>
              <a:ea typeface="Verdana"/>
              <a:cs typeface="Verdana"/>
            </a:endParaRPr>
          </a:p>
        </p:txBody>
      </p:sp>
      <p:sp>
        <p:nvSpPr>
          <p:cNvPr id="16" name="TextBox 16"/>
          <p:cNvSpPr txBox="1"/>
          <p:nvPr/>
        </p:nvSpPr>
        <p:spPr>
          <a:xfrm>
            <a:off x="4412614" y="2681226"/>
            <a:ext cx="829309" cy="166712"/>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l">
              <a:lnSpc>
                <a:spcPts val="1320"/>
              </a:lnSpc>
            </a:pPr>
            <a:r>
              <a:rPr lang="es-CO" sz="1100" b="1" spc="-35">
                <a:solidFill>
                  <a:srgbClr val="17002C"/>
                </a:solidFill>
                <a:latin typeface="Montserrat" pitchFamily="2" charset="77"/>
                <a:ea typeface="Verdana Bold"/>
                <a:cs typeface="Verdana Bold"/>
                <a:sym typeface="Verdana Bold"/>
              </a:rPr>
              <a:t>Evaluación</a:t>
            </a:r>
            <a:endParaRPr lang="es-CO" sz="1100" b="1" spc="-35">
              <a:solidFill>
                <a:srgbClr val="17002C"/>
              </a:solidFill>
              <a:latin typeface="Montserrat" pitchFamily="2" charset="77"/>
              <a:ea typeface="Verdana Bold"/>
              <a:cs typeface="Verdana Bold"/>
            </a:endParaRPr>
          </a:p>
        </p:txBody>
      </p:sp>
      <p:sp>
        <p:nvSpPr>
          <p:cNvPr id="17" name="TextBox 17"/>
          <p:cNvSpPr txBox="1"/>
          <p:nvPr/>
        </p:nvSpPr>
        <p:spPr>
          <a:xfrm>
            <a:off x="5231511" y="2572757"/>
            <a:ext cx="1058906" cy="325025"/>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278"/>
              </a:lnSpc>
            </a:pPr>
            <a:r>
              <a:rPr lang="en-US" b="1" spc="-10" dirty="0">
                <a:solidFill>
                  <a:srgbClr val="FFFFFF"/>
                </a:solidFill>
                <a:latin typeface="Montserrat" pitchFamily="2" charset="77"/>
                <a:ea typeface="Verdana"/>
                <a:cs typeface="Verdana"/>
                <a:sym typeface="Verdana"/>
              </a:rPr>
              <a:t>Metas de </a:t>
            </a:r>
            <a:r>
              <a:rPr lang="en-US" b="1" spc="-10" dirty="0" err="1">
                <a:solidFill>
                  <a:srgbClr val="FFFFFF"/>
                </a:solidFill>
                <a:latin typeface="Montserrat" pitchFamily="2" charset="77"/>
                <a:ea typeface="Verdana"/>
                <a:cs typeface="Verdana"/>
                <a:sym typeface="Verdana"/>
              </a:rPr>
              <a:t>aprendizaje</a:t>
            </a:r>
            <a:endParaRPr lang="en-US" b="1" spc="-10" dirty="0">
              <a:solidFill>
                <a:srgbClr val="FFFFFF"/>
              </a:solidFill>
              <a:latin typeface="Montserrat" pitchFamily="2" charset="77"/>
              <a:ea typeface="Verdana"/>
              <a:cs typeface="Verdana"/>
            </a:endParaRPr>
          </a:p>
        </p:txBody>
      </p:sp>
      <p:sp>
        <p:nvSpPr>
          <p:cNvPr id="18" name="TextBox 18"/>
          <p:cNvSpPr txBox="1"/>
          <p:nvPr/>
        </p:nvSpPr>
        <p:spPr>
          <a:xfrm>
            <a:off x="6292725" y="2633074"/>
            <a:ext cx="890808" cy="325025"/>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260"/>
              </a:lnSpc>
            </a:pPr>
            <a:r>
              <a:rPr lang="en-US" b="1" spc="-10" dirty="0" err="1">
                <a:solidFill>
                  <a:srgbClr val="FFFFFF"/>
                </a:solidFill>
                <a:latin typeface="Montserrat" pitchFamily="2" charset="77"/>
                <a:ea typeface="Verdana"/>
                <a:cs typeface="Verdana"/>
                <a:sym typeface="Verdana"/>
              </a:rPr>
              <a:t>Actividades</a:t>
            </a:r>
            <a:endParaRPr lang="en-US" b="1" spc="-10" dirty="0">
              <a:solidFill>
                <a:srgbClr val="FFFFFF"/>
              </a:solidFill>
              <a:latin typeface="Montserrat" pitchFamily="2" charset="77"/>
              <a:ea typeface="Verdana"/>
              <a:cs typeface="Verdana"/>
            </a:endParaRPr>
          </a:p>
          <a:p>
            <a:pPr algn="ctr">
              <a:lnSpc>
                <a:spcPts val="1260"/>
              </a:lnSpc>
            </a:pPr>
            <a:r>
              <a:rPr lang="en-US" b="1" spc="-10" dirty="0">
                <a:solidFill>
                  <a:srgbClr val="FFFFFF"/>
                </a:solidFill>
                <a:latin typeface="Montserrat" pitchFamily="2" charset="77"/>
                <a:ea typeface="Verdana"/>
                <a:cs typeface="Verdana"/>
                <a:sym typeface="Verdana"/>
              </a:rPr>
              <a:t>de </a:t>
            </a:r>
            <a:r>
              <a:rPr lang="en-US" b="1" spc="-10" dirty="0" err="1">
                <a:solidFill>
                  <a:srgbClr val="FFFFFF"/>
                </a:solidFill>
                <a:latin typeface="Montserrat" pitchFamily="2" charset="77"/>
                <a:ea typeface="Verdana"/>
                <a:cs typeface="Verdana"/>
                <a:sym typeface="Verdana"/>
              </a:rPr>
              <a:t>apoyo</a:t>
            </a:r>
            <a:endParaRPr lang="en-US" b="1" spc="-10" dirty="0">
              <a:solidFill>
                <a:srgbClr val="FFFFFF"/>
              </a:solidFill>
              <a:latin typeface="Montserrat" pitchFamily="2" charset="77"/>
              <a:ea typeface="Verdana"/>
              <a:cs typeface="Verdana"/>
            </a:endParaRPr>
          </a:p>
        </p:txBody>
      </p:sp>
      <p:sp>
        <p:nvSpPr>
          <p:cNvPr id="19" name="TextBox 19"/>
          <p:cNvSpPr txBox="1"/>
          <p:nvPr/>
        </p:nvSpPr>
        <p:spPr>
          <a:xfrm>
            <a:off x="3454651" y="2676459"/>
            <a:ext cx="762000" cy="166712"/>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l">
              <a:lnSpc>
                <a:spcPts val="1320"/>
              </a:lnSpc>
            </a:pPr>
            <a:r>
              <a:rPr lang="es-CO" sz="1100" b="1" spc="-10" dirty="0">
                <a:solidFill>
                  <a:srgbClr val="FFFFFF"/>
                </a:solidFill>
                <a:latin typeface="Montserrat" pitchFamily="2" charset="77"/>
                <a:ea typeface="Verdana"/>
                <a:cs typeface="Verdana"/>
                <a:sym typeface="Verdana"/>
              </a:rPr>
              <a:t>Didáctica</a:t>
            </a:r>
            <a:r>
              <a:rPr lang="en-US" sz="1100" b="1" spc="-10" dirty="0">
                <a:solidFill>
                  <a:srgbClr val="FFFFFF"/>
                </a:solidFill>
                <a:latin typeface="Montserrat" pitchFamily="2" charset="77"/>
                <a:ea typeface="Verdana"/>
                <a:cs typeface="Verdana"/>
                <a:sym typeface="Verdana"/>
              </a:rPr>
              <a:t>s</a:t>
            </a:r>
            <a:endParaRPr lang="en-US" sz="1100" b="1" spc="-10" dirty="0">
              <a:solidFill>
                <a:srgbClr val="FFFFFF"/>
              </a:solidFill>
              <a:latin typeface="Montserrat" pitchFamily="2" charset="77"/>
              <a:ea typeface="Verdana"/>
              <a:cs typeface="Verdana"/>
            </a:endParaRPr>
          </a:p>
        </p:txBody>
      </p:sp>
      <p:sp>
        <p:nvSpPr>
          <p:cNvPr id="20" name="TextBox 20"/>
          <p:cNvSpPr txBox="1"/>
          <p:nvPr/>
        </p:nvSpPr>
        <p:spPr>
          <a:xfrm>
            <a:off x="2647099" y="1103502"/>
            <a:ext cx="3531029" cy="984885"/>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r>
              <a:rPr lang="es-CO" sz="1600" dirty="0">
                <a:solidFill>
                  <a:schemeClr val="tx1">
                    <a:lumMod val="65000"/>
                    <a:lumOff val="35000"/>
                  </a:schemeClr>
                </a:solidFill>
                <a:latin typeface="Montserrat" pitchFamily="2" charset="77"/>
                <a:sym typeface="Verdana"/>
              </a:rPr>
              <a:t>Busca </a:t>
            </a:r>
            <a:r>
              <a:rPr lang="es-CO" sz="1600" dirty="0">
                <a:solidFill>
                  <a:schemeClr val="tx1">
                    <a:lumMod val="65000"/>
                    <a:lumOff val="35000"/>
                  </a:schemeClr>
                </a:solidFill>
                <a:latin typeface="Montserrat" pitchFamily="2" charset="77"/>
                <a:sym typeface="Verdana Bold"/>
              </a:rPr>
              <a:t>eliminar las barreras </a:t>
            </a:r>
            <a:r>
              <a:rPr lang="es-CO" sz="1600" dirty="0">
                <a:solidFill>
                  <a:schemeClr val="tx1">
                    <a:lumMod val="65000"/>
                    <a:lumOff val="35000"/>
                  </a:schemeClr>
                </a:solidFill>
                <a:latin typeface="Montserrat" pitchFamily="2" charset="77"/>
                <a:sym typeface="Verdana"/>
              </a:rPr>
              <a:t>identificadas y responder con una oferta pertinente y de calidad en un marco de derechos.</a:t>
            </a:r>
            <a:endParaRPr lang="es-CO" sz="1600" dirty="0">
              <a:solidFill>
                <a:schemeClr val="tx1">
                  <a:lumMod val="65000"/>
                  <a:lumOff val="35000"/>
                </a:schemeClr>
              </a:solidFill>
              <a:latin typeface="Montserrat" pitchFamily="2" charset="77"/>
            </a:endParaRPr>
          </a:p>
        </p:txBody>
      </p:sp>
      <p:sp>
        <p:nvSpPr>
          <p:cNvPr id="21" name="TextBox 21"/>
          <p:cNvSpPr txBox="1"/>
          <p:nvPr/>
        </p:nvSpPr>
        <p:spPr>
          <a:xfrm>
            <a:off x="920308" y="3534192"/>
            <a:ext cx="3651692" cy="1292662"/>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r>
              <a:rPr lang="es-CO" sz="1400" dirty="0">
                <a:solidFill>
                  <a:schemeClr val="tx1">
                    <a:lumMod val="65000"/>
                    <a:lumOff val="35000"/>
                  </a:schemeClr>
                </a:solidFill>
                <a:latin typeface="Montserrat" pitchFamily="2" charset="77"/>
                <a:sym typeface="Verdana"/>
              </a:rPr>
              <a:t>Proceso que </a:t>
            </a:r>
            <a:r>
              <a:rPr lang="es-CO" sz="1400" dirty="0">
                <a:solidFill>
                  <a:schemeClr val="tx1">
                    <a:lumMod val="65000"/>
                    <a:lumOff val="35000"/>
                  </a:schemeClr>
                </a:solidFill>
                <a:latin typeface="Montserrat" pitchFamily="2" charset="77"/>
                <a:sym typeface="Verdana Bold"/>
              </a:rPr>
              <a:t>pone en el centro a la niña, niño, joven o persona adulta </a:t>
            </a:r>
            <a:r>
              <a:rPr lang="es-CO" sz="1400" dirty="0">
                <a:solidFill>
                  <a:schemeClr val="tx1">
                    <a:lumMod val="65000"/>
                    <a:lumOff val="35000"/>
                  </a:schemeClr>
                </a:solidFill>
                <a:latin typeface="Montserrat" pitchFamily="2" charset="77"/>
                <a:sym typeface="Verdana"/>
              </a:rPr>
              <a:t>para favorecer la participación en los procesos pedagógicos, posibilitar su desarrollo, aprendizaje en los diferentes entornos y contextos educativos.</a:t>
            </a:r>
            <a:endParaRPr lang="es-CO" sz="1400" dirty="0">
              <a:solidFill>
                <a:schemeClr val="tx1">
                  <a:lumMod val="65000"/>
                  <a:lumOff val="35000"/>
                </a:schemeClr>
              </a:solidFill>
              <a:latin typeface="Montserrat" pitchFamily="2" charset="77"/>
            </a:endParaRPr>
          </a:p>
        </p:txBody>
      </p:sp>
      <p:sp>
        <p:nvSpPr>
          <p:cNvPr id="22" name="TextBox 22"/>
          <p:cNvSpPr txBox="1"/>
          <p:nvPr/>
        </p:nvSpPr>
        <p:spPr>
          <a:xfrm>
            <a:off x="5775516" y="3453906"/>
            <a:ext cx="2816035" cy="1292662"/>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r>
              <a:rPr lang="es-CO" sz="1400" dirty="0">
                <a:solidFill>
                  <a:schemeClr val="tx1">
                    <a:lumMod val="65000"/>
                    <a:lumOff val="35000"/>
                  </a:schemeClr>
                </a:solidFill>
                <a:latin typeface="Montserrat" pitchFamily="2" charset="77"/>
                <a:sym typeface="Verdana Bold"/>
              </a:rPr>
              <a:t>Revisión y actualización de los proyectos educativos</a:t>
            </a:r>
            <a:r>
              <a:rPr lang="es-CO" sz="1400" dirty="0">
                <a:solidFill>
                  <a:schemeClr val="tx1">
                    <a:lumMod val="65000"/>
                    <a:lumOff val="35000"/>
                  </a:schemeClr>
                </a:solidFill>
                <a:latin typeface="Montserrat" pitchFamily="2" charset="77"/>
                <a:sym typeface="Verdana"/>
              </a:rPr>
              <a:t>, reconociendo y analizando el contexto, así como contemplando las características de las</a:t>
            </a:r>
            <a:r>
              <a:rPr lang="en-US" sz="1400" dirty="0">
                <a:solidFill>
                  <a:schemeClr val="tx1">
                    <a:lumMod val="65000"/>
                    <a:lumOff val="35000"/>
                  </a:schemeClr>
                </a:solidFill>
                <a:latin typeface="Montserrat" pitchFamily="2" charset="77"/>
                <a:sym typeface="Verdana"/>
              </a:rPr>
              <a:t> personas.</a:t>
            </a:r>
            <a:endParaRPr lang="en-US" sz="1400" dirty="0">
              <a:solidFill>
                <a:schemeClr val="tx1">
                  <a:lumMod val="65000"/>
                  <a:lumOff val="35000"/>
                </a:schemeClr>
              </a:solidFill>
              <a:latin typeface="Montserrat" pitchFamily="2" charset="77"/>
            </a:endParaRPr>
          </a:p>
        </p:txBody>
      </p:sp>
      <p:grpSp>
        <p:nvGrpSpPr>
          <p:cNvPr id="29" name="Group 29"/>
          <p:cNvGrpSpPr/>
          <p:nvPr/>
        </p:nvGrpSpPr>
        <p:grpSpPr>
          <a:xfrm>
            <a:off x="1285623" y="2402458"/>
            <a:ext cx="6101082" cy="661669"/>
            <a:chOff x="0" y="0"/>
            <a:chExt cx="16269551" cy="1764449"/>
          </a:xfrm>
        </p:grpSpPr>
        <p:sp>
          <p:nvSpPr>
            <p:cNvPr id="30" name="Freeform 30"/>
            <p:cNvSpPr/>
            <p:nvPr/>
          </p:nvSpPr>
          <p:spPr>
            <a:xfrm>
              <a:off x="0" y="877189"/>
              <a:ext cx="774573" cy="887349"/>
            </a:xfrm>
            <a:custGeom>
              <a:avLst/>
              <a:gdLst/>
              <a:ahLst/>
              <a:cxnLst/>
              <a:rect l="l" t="t" r="r" b="b"/>
              <a:pathLst>
                <a:path w="774573" h="887349">
                  <a:moveTo>
                    <a:pt x="774573" y="258699"/>
                  </a:moveTo>
                  <a:lnTo>
                    <a:pt x="0" y="0"/>
                  </a:lnTo>
                  <a:lnTo>
                    <a:pt x="133731" y="887349"/>
                  </a:lnTo>
                  <a:lnTo>
                    <a:pt x="774573" y="258699"/>
                  </a:lnTo>
                  <a:close/>
                </a:path>
              </a:pathLst>
            </a:custGeom>
            <a:solidFill>
              <a:srgbClr val="1A0F2D"/>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s-CO" sz="450">
                <a:latin typeface="Montserrat" pitchFamily="2" charset="77"/>
              </a:endParaRPr>
            </a:p>
          </p:txBody>
        </p:sp>
        <p:sp>
          <p:nvSpPr>
            <p:cNvPr id="31" name="Freeform 31"/>
            <p:cNvSpPr/>
            <p:nvPr/>
          </p:nvSpPr>
          <p:spPr>
            <a:xfrm>
              <a:off x="15520036" y="0"/>
              <a:ext cx="748156" cy="895731"/>
            </a:xfrm>
            <a:custGeom>
              <a:avLst/>
              <a:gdLst/>
              <a:ahLst/>
              <a:cxnLst/>
              <a:rect l="l" t="t" r="r" b="b"/>
              <a:pathLst>
                <a:path w="748156" h="895731">
                  <a:moveTo>
                    <a:pt x="748156" y="895731"/>
                  </a:moveTo>
                  <a:lnTo>
                    <a:pt x="694943" y="0"/>
                  </a:lnTo>
                  <a:lnTo>
                    <a:pt x="0" y="567944"/>
                  </a:lnTo>
                  <a:lnTo>
                    <a:pt x="748156" y="895731"/>
                  </a:lnTo>
                  <a:close/>
                </a:path>
              </a:pathLst>
            </a:custGeom>
            <a:solidFill>
              <a:srgbClr val="1A0F2D"/>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s-CO" sz="450">
                <a:latin typeface="Montserrat" pitchFamily="2" charset="77"/>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0A7267-F2D2-A596-E0A9-7BB9E67117F0}"/>
            </a:ext>
          </a:extLst>
        </p:cNvPr>
        <p:cNvGrpSpPr/>
        <p:nvPr/>
      </p:nvGrpSpPr>
      <p:grpSpPr>
        <a:xfrm>
          <a:off x="0" y="0"/>
          <a:ext cx="0" cy="0"/>
          <a:chOff x="0" y="0"/>
          <a:chExt cx="0" cy="0"/>
        </a:xfrm>
      </p:grpSpPr>
      <p:sp>
        <p:nvSpPr>
          <p:cNvPr id="8" name="Título 2">
            <a:extLst>
              <a:ext uri="{FF2B5EF4-FFF2-40B4-BE49-F238E27FC236}">
                <a16:creationId xmlns:a16="http://schemas.microsoft.com/office/drawing/2014/main" id="{8BAEFC4E-89F1-2CDE-8DEF-C56574D31082}"/>
              </a:ext>
            </a:extLst>
          </p:cNvPr>
          <p:cNvSpPr txBox="1">
            <a:spLocks/>
          </p:cNvSpPr>
          <p:nvPr/>
        </p:nvSpPr>
        <p:spPr>
          <a:xfrm>
            <a:off x="816874" y="19735"/>
            <a:ext cx="6650582" cy="337024"/>
          </a:xfrm>
          <a:prstGeom prst="rect">
            <a:avLst/>
          </a:prstGeo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itchFamily="2" charset="77"/>
                <a:ea typeface="Montserrat" pitchFamily="2" charset="77"/>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2400" kern="1200" dirty="0">
                <a:solidFill>
                  <a:srgbClr val="ED7D31"/>
                </a:solidFill>
                <a:ea typeface="+mn-ea"/>
                <a:cs typeface="+mn-cs"/>
              </a:rPr>
              <a:t>¿Qué tipo de ajustes razonables puedo implementar en aula?</a:t>
            </a:r>
            <a:endParaRPr lang="en-US" sz="2400" kern="1200" dirty="0">
              <a:solidFill>
                <a:srgbClr val="ED7D31"/>
              </a:solidFill>
              <a:ea typeface="+mn-ea"/>
              <a:cs typeface="+mn-cs"/>
            </a:endParaRPr>
          </a:p>
        </p:txBody>
      </p:sp>
      <p:grpSp>
        <p:nvGrpSpPr>
          <p:cNvPr id="18" name="Group 2">
            <a:extLst>
              <a:ext uri="{FF2B5EF4-FFF2-40B4-BE49-F238E27FC236}">
                <a16:creationId xmlns:a16="http://schemas.microsoft.com/office/drawing/2014/main" id="{5B369EB0-978C-A18B-4EE0-1E6DF9AFF215}"/>
              </a:ext>
            </a:extLst>
          </p:cNvPr>
          <p:cNvGrpSpPr/>
          <p:nvPr/>
        </p:nvGrpSpPr>
        <p:grpSpPr>
          <a:xfrm>
            <a:off x="142684" y="1409870"/>
            <a:ext cx="1541027" cy="1410424"/>
            <a:chOff x="0" y="-47625"/>
            <a:chExt cx="914738" cy="837214"/>
          </a:xfrm>
        </p:grpSpPr>
        <p:sp>
          <p:nvSpPr>
            <p:cNvPr id="12" name="Freeform 3">
              <a:extLst>
                <a:ext uri="{FF2B5EF4-FFF2-40B4-BE49-F238E27FC236}">
                  <a16:creationId xmlns:a16="http://schemas.microsoft.com/office/drawing/2014/main" id="{0CF09266-C480-F82B-5F09-DB4CF17072E1}"/>
                </a:ext>
              </a:extLst>
            </p:cNvPr>
            <p:cNvSpPr/>
            <p:nvPr/>
          </p:nvSpPr>
          <p:spPr>
            <a:xfrm>
              <a:off x="0" y="0"/>
              <a:ext cx="914738" cy="789589"/>
            </a:xfrm>
            <a:custGeom>
              <a:avLst/>
              <a:gdLst/>
              <a:ahLst/>
              <a:cxnLst/>
              <a:rect l="l" t="t" r="r" b="b"/>
              <a:pathLst>
                <a:path w="914738" h="789589">
                  <a:moveTo>
                    <a:pt x="70334" y="0"/>
                  </a:moveTo>
                  <a:lnTo>
                    <a:pt x="844404" y="0"/>
                  </a:lnTo>
                  <a:cubicBezTo>
                    <a:pt x="863058" y="0"/>
                    <a:pt x="880948" y="7410"/>
                    <a:pt x="894138" y="20600"/>
                  </a:cubicBezTo>
                  <a:cubicBezTo>
                    <a:pt x="907328" y="33791"/>
                    <a:pt x="914738" y="51680"/>
                    <a:pt x="914738" y="70334"/>
                  </a:cubicBezTo>
                  <a:lnTo>
                    <a:pt x="914738" y="719255"/>
                  </a:lnTo>
                  <a:cubicBezTo>
                    <a:pt x="914738" y="758099"/>
                    <a:pt x="883249" y="789589"/>
                    <a:pt x="844404" y="789589"/>
                  </a:cubicBezTo>
                  <a:lnTo>
                    <a:pt x="70334" y="789589"/>
                  </a:lnTo>
                  <a:cubicBezTo>
                    <a:pt x="51680" y="789589"/>
                    <a:pt x="33791" y="782179"/>
                    <a:pt x="20600" y="768988"/>
                  </a:cubicBezTo>
                  <a:cubicBezTo>
                    <a:pt x="7410" y="755798"/>
                    <a:pt x="0" y="737908"/>
                    <a:pt x="0" y="719255"/>
                  </a:cubicBezTo>
                  <a:lnTo>
                    <a:pt x="0" y="70334"/>
                  </a:lnTo>
                  <a:cubicBezTo>
                    <a:pt x="0" y="51680"/>
                    <a:pt x="7410" y="33791"/>
                    <a:pt x="20600" y="20600"/>
                  </a:cubicBezTo>
                  <a:cubicBezTo>
                    <a:pt x="33791" y="7410"/>
                    <a:pt x="51680" y="0"/>
                    <a:pt x="70334" y="0"/>
                  </a:cubicBezTo>
                  <a:close/>
                </a:path>
              </a:pathLst>
            </a:custGeom>
            <a:solidFill>
              <a:srgbClr val="000000">
                <a:alpha val="0"/>
              </a:srgbClr>
            </a:solidFill>
            <a:ln w="19050" cap="rnd">
              <a:solidFill>
                <a:srgbClr val="942092"/>
              </a:solidFill>
              <a:prstDash val="sysDot"/>
              <a:round/>
            </a:ln>
          </p:spPr>
          <p:txBody>
            <a:bodyPr/>
            <a:lstStyle/>
            <a:p>
              <a:endParaRPr lang="es-CO" sz="900">
                <a:latin typeface="Montserrat" pitchFamily="2" charset="77"/>
              </a:endParaRPr>
            </a:p>
          </p:txBody>
        </p:sp>
        <p:sp>
          <p:nvSpPr>
            <p:cNvPr id="16" name="TextBox 4">
              <a:extLst>
                <a:ext uri="{FF2B5EF4-FFF2-40B4-BE49-F238E27FC236}">
                  <a16:creationId xmlns:a16="http://schemas.microsoft.com/office/drawing/2014/main" id="{CA04A443-58DE-938D-6086-509E03D8CDBB}"/>
                </a:ext>
              </a:extLst>
            </p:cNvPr>
            <p:cNvSpPr txBox="1"/>
            <p:nvPr/>
          </p:nvSpPr>
          <p:spPr>
            <a:xfrm>
              <a:off x="0" y="-47625"/>
              <a:ext cx="914738" cy="837214"/>
            </a:xfrm>
            <a:prstGeom prst="rect">
              <a:avLst/>
            </a:prstGeom>
            <a:ln>
              <a:noFill/>
              <a:prstDash val="sysDot"/>
            </a:ln>
          </p:spPr>
          <p:txBody>
            <a:bodyPr lIns="34395" tIns="34395" rIns="34395" bIns="34395" rtlCol="0" anchor="ctr"/>
            <a:lstStyle/>
            <a:p>
              <a:pPr algn="ctr">
                <a:lnSpc>
                  <a:spcPts val="1610"/>
                </a:lnSpc>
              </a:pPr>
              <a:endParaRPr sz="900">
                <a:latin typeface="Montserrat" pitchFamily="2" charset="77"/>
              </a:endParaRPr>
            </a:p>
          </p:txBody>
        </p:sp>
      </p:grpSp>
      <p:grpSp>
        <p:nvGrpSpPr>
          <p:cNvPr id="30" name="Group 5">
            <a:extLst>
              <a:ext uri="{FF2B5EF4-FFF2-40B4-BE49-F238E27FC236}">
                <a16:creationId xmlns:a16="http://schemas.microsoft.com/office/drawing/2014/main" id="{0CD60E32-1C74-8404-5DAE-37B84E722F99}"/>
              </a:ext>
            </a:extLst>
          </p:cNvPr>
          <p:cNvGrpSpPr/>
          <p:nvPr/>
        </p:nvGrpSpPr>
        <p:grpSpPr>
          <a:xfrm>
            <a:off x="4639746" y="1401748"/>
            <a:ext cx="1541027" cy="1410424"/>
            <a:chOff x="0" y="-47625"/>
            <a:chExt cx="914738" cy="837214"/>
          </a:xfrm>
        </p:grpSpPr>
        <p:sp>
          <p:nvSpPr>
            <p:cNvPr id="22" name="Freeform 6">
              <a:extLst>
                <a:ext uri="{FF2B5EF4-FFF2-40B4-BE49-F238E27FC236}">
                  <a16:creationId xmlns:a16="http://schemas.microsoft.com/office/drawing/2014/main" id="{C47923B1-4E7F-4DA5-B312-061BADE5009E}"/>
                </a:ext>
              </a:extLst>
            </p:cNvPr>
            <p:cNvSpPr/>
            <p:nvPr/>
          </p:nvSpPr>
          <p:spPr>
            <a:xfrm>
              <a:off x="0" y="0"/>
              <a:ext cx="914738" cy="789589"/>
            </a:xfrm>
            <a:custGeom>
              <a:avLst/>
              <a:gdLst/>
              <a:ahLst/>
              <a:cxnLst/>
              <a:rect l="l" t="t" r="r" b="b"/>
              <a:pathLst>
                <a:path w="914738" h="789589">
                  <a:moveTo>
                    <a:pt x="70334" y="0"/>
                  </a:moveTo>
                  <a:lnTo>
                    <a:pt x="844404" y="0"/>
                  </a:lnTo>
                  <a:cubicBezTo>
                    <a:pt x="863058" y="0"/>
                    <a:pt x="880948" y="7410"/>
                    <a:pt x="894138" y="20600"/>
                  </a:cubicBezTo>
                  <a:cubicBezTo>
                    <a:pt x="907328" y="33791"/>
                    <a:pt x="914738" y="51680"/>
                    <a:pt x="914738" y="70334"/>
                  </a:cubicBezTo>
                  <a:lnTo>
                    <a:pt x="914738" y="719255"/>
                  </a:lnTo>
                  <a:cubicBezTo>
                    <a:pt x="914738" y="758099"/>
                    <a:pt x="883249" y="789589"/>
                    <a:pt x="844404" y="789589"/>
                  </a:cubicBezTo>
                  <a:lnTo>
                    <a:pt x="70334" y="789589"/>
                  </a:lnTo>
                  <a:cubicBezTo>
                    <a:pt x="51680" y="789589"/>
                    <a:pt x="33791" y="782179"/>
                    <a:pt x="20600" y="768988"/>
                  </a:cubicBezTo>
                  <a:cubicBezTo>
                    <a:pt x="7410" y="755798"/>
                    <a:pt x="0" y="737908"/>
                    <a:pt x="0" y="719255"/>
                  </a:cubicBezTo>
                  <a:lnTo>
                    <a:pt x="0" y="70334"/>
                  </a:lnTo>
                  <a:cubicBezTo>
                    <a:pt x="0" y="51680"/>
                    <a:pt x="7410" y="33791"/>
                    <a:pt x="20600" y="20600"/>
                  </a:cubicBezTo>
                  <a:cubicBezTo>
                    <a:pt x="33791" y="7410"/>
                    <a:pt x="51680" y="0"/>
                    <a:pt x="70334" y="0"/>
                  </a:cubicBezTo>
                  <a:close/>
                </a:path>
              </a:pathLst>
            </a:custGeom>
            <a:solidFill>
              <a:srgbClr val="000000">
                <a:alpha val="0"/>
              </a:srgbClr>
            </a:solidFill>
            <a:ln w="19050" cap="rnd">
              <a:solidFill>
                <a:srgbClr val="4196B8"/>
              </a:solidFill>
              <a:prstDash val="sysDot"/>
              <a:round/>
            </a:ln>
          </p:spPr>
          <p:txBody>
            <a:bodyPr/>
            <a:lstStyle/>
            <a:p>
              <a:endParaRPr lang="es-CO" sz="900">
                <a:latin typeface="Montserrat" pitchFamily="2" charset="77"/>
              </a:endParaRPr>
            </a:p>
          </p:txBody>
        </p:sp>
        <p:sp>
          <p:nvSpPr>
            <p:cNvPr id="26" name="TextBox 7">
              <a:extLst>
                <a:ext uri="{FF2B5EF4-FFF2-40B4-BE49-F238E27FC236}">
                  <a16:creationId xmlns:a16="http://schemas.microsoft.com/office/drawing/2014/main" id="{A8BBD247-5C29-BEF3-CC87-19E732EE62C9}"/>
                </a:ext>
              </a:extLst>
            </p:cNvPr>
            <p:cNvSpPr txBox="1"/>
            <p:nvPr/>
          </p:nvSpPr>
          <p:spPr>
            <a:xfrm>
              <a:off x="0" y="-47625"/>
              <a:ext cx="914738" cy="837214"/>
            </a:xfrm>
            <a:prstGeom prst="rect">
              <a:avLst/>
            </a:prstGeom>
          </p:spPr>
          <p:txBody>
            <a:bodyPr lIns="34395" tIns="34395" rIns="34395" bIns="34395" rtlCol="0" anchor="ctr"/>
            <a:lstStyle/>
            <a:p>
              <a:pPr algn="ctr">
                <a:lnSpc>
                  <a:spcPts val="1610"/>
                </a:lnSpc>
              </a:pPr>
              <a:endParaRPr sz="900">
                <a:latin typeface="Montserrat" pitchFamily="2" charset="77"/>
              </a:endParaRPr>
            </a:p>
          </p:txBody>
        </p:sp>
      </p:grpSp>
      <p:grpSp>
        <p:nvGrpSpPr>
          <p:cNvPr id="38" name="Group 8">
            <a:extLst>
              <a:ext uri="{FF2B5EF4-FFF2-40B4-BE49-F238E27FC236}">
                <a16:creationId xmlns:a16="http://schemas.microsoft.com/office/drawing/2014/main" id="{2A2ECF18-F8FE-7E46-1F56-ADDF18A1E908}"/>
              </a:ext>
            </a:extLst>
          </p:cNvPr>
          <p:cNvGrpSpPr/>
          <p:nvPr/>
        </p:nvGrpSpPr>
        <p:grpSpPr>
          <a:xfrm>
            <a:off x="2396172" y="2054135"/>
            <a:ext cx="1541027" cy="1410424"/>
            <a:chOff x="0" y="-47625"/>
            <a:chExt cx="914738" cy="837214"/>
          </a:xfrm>
        </p:grpSpPr>
        <p:sp>
          <p:nvSpPr>
            <p:cNvPr id="34" name="Freeform 9">
              <a:extLst>
                <a:ext uri="{FF2B5EF4-FFF2-40B4-BE49-F238E27FC236}">
                  <a16:creationId xmlns:a16="http://schemas.microsoft.com/office/drawing/2014/main" id="{F9CEFF4A-C9D1-D1E5-873B-D272E97C2A48}"/>
                </a:ext>
              </a:extLst>
            </p:cNvPr>
            <p:cNvSpPr/>
            <p:nvPr/>
          </p:nvSpPr>
          <p:spPr>
            <a:xfrm>
              <a:off x="0" y="0"/>
              <a:ext cx="914738" cy="789589"/>
            </a:xfrm>
            <a:custGeom>
              <a:avLst/>
              <a:gdLst/>
              <a:ahLst/>
              <a:cxnLst/>
              <a:rect l="l" t="t" r="r" b="b"/>
              <a:pathLst>
                <a:path w="914738" h="789589">
                  <a:moveTo>
                    <a:pt x="70334" y="0"/>
                  </a:moveTo>
                  <a:lnTo>
                    <a:pt x="844404" y="0"/>
                  </a:lnTo>
                  <a:cubicBezTo>
                    <a:pt x="863058" y="0"/>
                    <a:pt x="880948" y="7410"/>
                    <a:pt x="894138" y="20600"/>
                  </a:cubicBezTo>
                  <a:cubicBezTo>
                    <a:pt x="907328" y="33791"/>
                    <a:pt x="914738" y="51680"/>
                    <a:pt x="914738" y="70334"/>
                  </a:cubicBezTo>
                  <a:lnTo>
                    <a:pt x="914738" y="719255"/>
                  </a:lnTo>
                  <a:cubicBezTo>
                    <a:pt x="914738" y="758099"/>
                    <a:pt x="883249" y="789589"/>
                    <a:pt x="844404" y="789589"/>
                  </a:cubicBezTo>
                  <a:lnTo>
                    <a:pt x="70334" y="789589"/>
                  </a:lnTo>
                  <a:cubicBezTo>
                    <a:pt x="51680" y="789589"/>
                    <a:pt x="33791" y="782179"/>
                    <a:pt x="20600" y="768988"/>
                  </a:cubicBezTo>
                  <a:cubicBezTo>
                    <a:pt x="7410" y="755798"/>
                    <a:pt x="0" y="737908"/>
                    <a:pt x="0" y="719255"/>
                  </a:cubicBezTo>
                  <a:lnTo>
                    <a:pt x="0" y="70334"/>
                  </a:lnTo>
                  <a:cubicBezTo>
                    <a:pt x="0" y="51680"/>
                    <a:pt x="7410" y="33791"/>
                    <a:pt x="20600" y="20600"/>
                  </a:cubicBezTo>
                  <a:cubicBezTo>
                    <a:pt x="33791" y="7410"/>
                    <a:pt x="51680" y="0"/>
                    <a:pt x="70334" y="0"/>
                  </a:cubicBezTo>
                  <a:close/>
                </a:path>
              </a:pathLst>
            </a:custGeom>
            <a:solidFill>
              <a:srgbClr val="000000">
                <a:alpha val="0"/>
              </a:srgbClr>
            </a:solidFill>
            <a:ln w="19050" cap="rnd">
              <a:solidFill>
                <a:srgbClr val="FE8400"/>
              </a:solidFill>
              <a:prstDash val="lgDash"/>
              <a:round/>
            </a:ln>
          </p:spPr>
          <p:txBody>
            <a:bodyPr/>
            <a:lstStyle/>
            <a:p>
              <a:endParaRPr lang="es-CO" sz="900">
                <a:latin typeface="Montserrat" pitchFamily="2" charset="77"/>
              </a:endParaRPr>
            </a:p>
          </p:txBody>
        </p:sp>
        <p:sp>
          <p:nvSpPr>
            <p:cNvPr id="36" name="TextBox 10">
              <a:extLst>
                <a:ext uri="{FF2B5EF4-FFF2-40B4-BE49-F238E27FC236}">
                  <a16:creationId xmlns:a16="http://schemas.microsoft.com/office/drawing/2014/main" id="{CF29649F-CA6B-E416-7474-E2022EB98FFF}"/>
                </a:ext>
              </a:extLst>
            </p:cNvPr>
            <p:cNvSpPr txBox="1"/>
            <p:nvPr/>
          </p:nvSpPr>
          <p:spPr>
            <a:xfrm>
              <a:off x="0" y="-47625"/>
              <a:ext cx="914738" cy="837214"/>
            </a:xfrm>
            <a:prstGeom prst="rect">
              <a:avLst/>
            </a:prstGeom>
          </p:spPr>
          <p:txBody>
            <a:bodyPr lIns="34395" tIns="34395" rIns="34395" bIns="34395" rtlCol="0" anchor="ctr"/>
            <a:lstStyle/>
            <a:p>
              <a:pPr algn="ctr">
                <a:lnSpc>
                  <a:spcPts val="1610"/>
                </a:lnSpc>
              </a:pPr>
              <a:endParaRPr sz="900">
                <a:latin typeface="Montserrat" pitchFamily="2" charset="77"/>
              </a:endParaRPr>
            </a:p>
          </p:txBody>
        </p:sp>
      </p:grpSp>
      <p:grpSp>
        <p:nvGrpSpPr>
          <p:cNvPr id="46" name="Group 11">
            <a:extLst>
              <a:ext uri="{FF2B5EF4-FFF2-40B4-BE49-F238E27FC236}">
                <a16:creationId xmlns:a16="http://schemas.microsoft.com/office/drawing/2014/main" id="{DDA5C9F4-B78A-F2EF-FAE4-290FCB3D0ACB}"/>
              </a:ext>
            </a:extLst>
          </p:cNvPr>
          <p:cNvGrpSpPr/>
          <p:nvPr/>
        </p:nvGrpSpPr>
        <p:grpSpPr>
          <a:xfrm>
            <a:off x="6883320" y="2054135"/>
            <a:ext cx="1541027" cy="1410424"/>
            <a:chOff x="0" y="-47625"/>
            <a:chExt cx="914738" cy="837214"/>
          </a:xfrm>
        </p:grpSpPr>
        <p:sp>
          <p:nvSpPr>
            <p:cNvPr id="42" name="Freeform 12">
              <a:extLst>
                <a:ext uri="{FF2B5EF4-FFF2-40B4-BE49-F238E27FC236}">
                  <a16:creationId xmlns:a16="http://schemas.microsoft.com/office/drawing/2014/main" id="{5192ED1F-A5B0-D109-36CE-62F8EEC2DE2E}"/>
                </a:ext>
              </a:extLst>
            </p:cNvPr>
            <p:cNvSpPr/>
            <p:nvPr/>
          </p:nvSpPr>
          <p:spPr>
            <a:xfrm>
              <a:off x="0" y="0"/>
              <a:ext cx="914738" cy="789589"/>
            </a:xfrm>
            <a:custGeom>
              <a:avLst/>
              <a:gdLst/>
              <a:ahLst/>
              <a:cxnLst/>
              <a:rect l="l" t="t" r="r" b="b"/>
              <a:pathLst>
                <a:path w="914738" h="789589">
                  <a:moveTo>
                    <a:pt x="70334" y="0"/>
                  </a:moveTo>
                  <a:lnTo>
                    <a:pt x="844404" y="0"/>
                  </a:lnTo>
                  <a:cubicBezTo>
                    <a:pt x="863058" y="0"/>
                    <a:pt x="880948" y="7410"/>
                    <a:pt x="894138" y="20600"/>
                  </a:cubicBezTo>
                  <a:cubicBezTo>
                    <a:pt x="907328" y="33791"/>
                    <a:pt x="914738" y="51680"/>
                    <a:pt x="914738" y="70334"/>
                  </a:cubicBezTo>
                  <a:lnTo>
                    <a:pt x="914738" y="719255"/>
                  </a:lnTo>
                  <a:cubicBezTo>
                    <a:pt x="914738" y="758099"/>
                    <a:pt x="883249" y="789589"/>
                    <a:pt x="844404" y="789589"/>
                  </a:cubicBezTo>
                  <a:lnTo>
                    <a:pt x="70334" y="789589"/>
                  </a:lnTo>
                  <a:cubicBezTo>
                    <a:pt x="51680" y="789589"/>
                    <a:pt x="33791" y="782179"/>
                    <a:pt x="20600" y="768988"/>
                  </a:cubicBezTo>
                  <a:cubicBezTo>
                    <a:pt x="7410" y="755798"/>
                    <a:pt x="0" y="737908"/>
                    <a:pt x="0" y="719255"/>
                  </a:cubicBezTo>
                  <a:lnTo>
                    <a:pt x="0" y="70334"/>
                  </a:lnTo>
                  <a:cubicBezTo>
                    <a:pt x="0" y="51680"/>
                    <a:pt x="7410" y="33791"/>
                    <a:pt x="20600" y="20600"/>
                  </a:cubicBezTo>
                  <a:cubicBezTo>
                    <a:pt x="33791" y="7410"/>
                    <a:pt x="51680" y="0"/>
                    <a:pt x="70334" y="0"/>
                  </a:cubicBezTo>
                  <a:close/>
                </a:path>
              </a:pathLst>
            </a:custGeom>
            <a:solidFill>
              <a:srgbClr val="000000">
                <a:alpha val="0"/>
              </a:srgbClr>
            </a:solidFill>
            <a:ln w="19050" cap="rnd">
              <a:solidFill>
                <a:srgbClr val="00AF73"/>
              </a:solidFill>
              <a:prstDash val="sysDot"/>
              <a:round/>
            </a:ln>
          </p:spPr>
          <p:txBody>
            <a:bodyPr/>
            <a:lstStyle/>
            <a:p>
              <a:endParaRPr lang="es-CO" sz="900">
                <a:latin typeface="Montserrat" pitchFamily="2" charset="77"/>
              </a:endParaRPr>
            </a:p>
          </p:txBody>
        </p:sp>
        <p:sp>
          <p:nvSpPr>
            <p:cNvPr id="44" name="TextBox 13">
              <a:extLst>
                <a:ext uri="{FF2B5EF4-FFF2-40B4-BE49-F238E27FC236}">
                  <a16:creationId xmlns:a16="http://schemas.microsoft.com/office/drawing/2014/main" id="{8AC1EF7F-88D5-E2B2-1B26-C93399B736C1}"/>
                </a:ext>
              </a:extLst>
            </p:cNvPr>
            <p:cNvSpPr txBox="1"/>
            <p:nvPr/>
          </p:nvSpPr>
          <p:spPr>
            <a:xfrm>
              <a:off x="0" y="-47625"/>
              <a:ext cx="914738" cy="837214"/>
            </a:xfrm>
            <a:prstGeom prst="rect">
              <a:avLst/>
            </a:prstGeom>
          </p:spPr>
          <p:txBody>
            <a:bodyPr lIns="34395" tIns="34395" rIns="34395" bIns="34395" rtlCol="0" anchor="ctr"/>
            <a:lstStyle/>
            <a:p>
              <a:pPr algn="ctr">
                <a:lnSpc>
                  <a:spcPts val="1610"/>
                </a:lnSpc>
              </a:pPr>
              <a:endParaRPr sz="900">
                <a:latin typeface="Montserrat" pitchFamily="2" charset="77"/>
              </a:endParaRPr>
            </a:p>
          </p:txBody>
        </p:sp>
      </p:grpSp>
      <p:grpSp>
        <p:nvGrpSpPr>
          <p:cNvPr id="53" name="Group 14">
            <a:extLst>
              <a:ext uri="{FF2B5EF4-FFF2-40B4-BE49-F238E27FC236}">
                <a16:creationId xmlns:a16="http://schemas.microsoft.com/office/drawing/2014/main" id="{F3DD908D-D8CF-232A-BE31-DB67A8DDC116}"/>
              </a:ext>
            </a:extLst>
          </p:cNvPr>
          <p:cNvGrpSpPr/>
          <p:nvPr/>
        </p:nvGrpSpPr>
        <p:grpSpPr>
          <a:xfrm>
            <a:off x="1218106" y="1321516"/>
            <a:ext cx="1099003" cy="1490656"/>
            <a:chOff x="0" y="-47625"/>
            <a:chExt cx="326178" cy="442419"/>
          </a:xfrm>
        </p:grpSpPr>
        <p:sp>
          <p:nvSpPr>
            <p:cNvPr id="50" name="Freeform 15">
              <a:extLst>
                <a:ext uri="{FF2B5EF4-FFF2-40B4-BE49-F238E27FC236}">
                  <a16:creationId xmlns:a16="http://schemas.microsoft.com/office/drawing/2014/main" id="{8F29D8A5-0BD0-CE1D-FFEE-0E7F4AC7AA8E}"/>
                </a:ext>
              </a:extLst>
            </p:cNvPr>
            <p:cNvSpPr/>
            <p:nvPr/>
          </p:nvSpPr>
          <p:spPr>
            <a:xfrm>
              <a:off x="0" y="0"/>
              <a:ext cx="326178" cy="394794"/>
            </a:xfrm>
            <a:custGeom>
              <a:avLst/>
              <a:gdLst/>
              <a:ahLst/>
              <a:cxnLst/>
              <a:rect l="l" t="t" r="r" b="b"/>
              <a:pathLst>
                <a:path w="326178" h="394794">
                  <a:moveTo>
                    <a:pt x="122978" y="0"/>
                  </a:moveTo>
                  <a:lnTo>
                    <a:pt x="0" y="0"/>
                  </a:lnTo>
                  <a:lnTo>
                    <a:pt x="0" y="394794"/>
                  </a:lnTo>
                  <a:lnTo>
                    <a:pt x="122978" y="394794"/>
                  </a:lnTo>
                  <a:lnTo>
                    <a:pt x="326178" y="197397"/>
                  </a:lnTo>
                  <a:lnTo>
                    <a:pt x="122978" y="0"/>
                  </a:lnTo>
                  <a:close/>
                </a:path>
              </a:pathLst>
            </a:custGeom>
            <a:solidFill>
              <a:srgbClr val="942092"/>
            </a:solidFill>
          </p:spPr>
          <p:txBody>
            <a:bodyPr/>
            <a:lstStyle/>
            <a:p>
              <a:endParaRPr lang="es-CO" sz="900">
                <a:latin typeface="Montserrat" pitchFamily="2" charset="77"/>
              </a:endParaRPr>
            </a:p>
          </p:txBody>
        </p:sp>
        <p:sp>
          <p:nvSpPr>
            <p:cNvPr id="52" name="TextBox 16">
              <a:extLst>
                <a:ext uri="{FF2B5EF4-FFF2-40B4-BE49-F238E27FC236}">
                  <a16:creationId xmlns:a16="http://schemas.microsoft.com/office/drawing/2014/main" id="{8DB2A3EC-7FB8-91FC-7018-9517B46CFE9A}"/>
                </a:ext>
              </a:extLst>
            </p:cNvPr>
            <p:cNvSpPr txBox="1"/>
            <p:nvPr/>
          </p:nvSpPr>
          <p:spPr>
            <a:xfrm>
              <a:off x="0" y="-47625"/>
              <a:ext cx="211878" cy="442419"/>
            </a:xfrm>
            <a:prstGeom prst="rect">
              <a:avLst/>
            </a:prstGeom>
          </p:spPr>
          <p:txBody>
            <a:bodyPr lIns="34395" tIns="34395" rIns="34395" bIns="34395" rtlCol="0" anchor="ctr"/>
            <a:lstStyle/>
            <a:p>
              <a:pPr algn="ctr">
                <a:lnSpc>
                  <a:spcPts val="1610"/>
                </a:lnSpc>
              </a:pPr>
              <a:endParaRPr sz="900">
                <a:latin typeface="Montserrat" pitchFamily="2" charset="77"/>
              </a:endParaRPr>
            </a:p>
          </p:txBody>
        </p:sp>
      </p:grpSp>
      <p:grpSp>
        <p:nvGrpSpPr>
          <p:cNvPr id="60" name="Group 17">
            <a:extLst>
              <a:ext uri="{FF2B5EF4-FFF2-40B4-BE49-F238E27FC236}">
                <a16:creationId xmlns:a16="http://schemas.microsoft.com/office/drawing/2014/main" id="{81684989-D968-6A86-802B-1AA054C79FBA}"/>
              </a:ext>
            </a:extLst>
          </p:cNvPr>
          <p:cNvGrpSpPr/>
          <p:nvPr/>
        </p:nvGrpSpPr>
        <p:grpSpPr>
          <a:xfrm>
            <a:off x="5704716" y="1321516"/>
            <a:ext cx="1099003" cy="1490656"/>
            <a:chOff x="0" y="-47625"/>
            <a:chExt cx="326178" cy="442419"/>
          </a:xfrm>
        </p:grpSpPr>
        <p:sp>
          <p:nvSpPr>
            <p:cNvPr id="58" name="Freeform 18">
              <a:extLst>
                <a:ext uri="{FF2B5EF4-FFF2-40B4-BE49-F238E27FC236}">
                  <a16:creationId xmlns:a16="http://schemas.microsoft.com/office/drawing/2014/main" id="{5E39837C-7149-81FC-9CDB-E6C02001AF17}"/>
                </a:ext>
              </a:extLst>
            </p:cNvPr>
            <p:cNvSpPr/>
            <p:nvPr/>
          </p:nvSpPr>
          <p:spPr>
            <a:xfrm>
              <a:off x="0" y="0"/>
              <a:ext cx="326178" cy="394794"/>
            </a:xfrm>
            <a:custGeom>
              <a:avLst/>
              <a:gdLst/>
              <a:ahLst/>
              <a:cxnLst/>
              <a:rect l="l" t="t" r="r" b="b"/>
              <a:pathLst>
                <a:path w="326178" h="394794">
                  <a:moveTo>
                    <a:pt x="122978" y="0"/>
                  </a:moveTo>
                  <a:lnTo>
                    <a:pt x="0" y="0"/>
                  </a:lnTo>
                  <a:lnTo>
                    <a:pt x="0" y="394794"/>
                  </a:lnTo>
                  <a:lnTo>
                    <a:pt x="122978" y="394794"/>
                  </a:lnTo>
                  <a:lnTo>
                    <a:pt x="326178" y="197397"/>
                  </a:lnTo>
                  <a:lnTo>
                    <a:pt x="122978" y="0"/>
                  </a:lnTo>
                  <a:close/>
                </a:path>
              </a:pathLst>
            </a:custGeom>
            <a:solidFill>
              <a:srgbClr val="4196B8"/>
            </a:solidFill>
          </p:spPr>
          <p:txBody>
            <a:bodyPr/>
            <a:lstStyle/>
            <a:p>
              <a:endParaRPr lang="es-CO" sz="900">
                <a:latin typeface="Montserrat" pitchFamily="2" charset="77"/>
              </a:endParaRPr>
            </a:p>
          </p:txBody>
        </p:sp>
        <p:sp>
          <p:nvSpPr>
            <p:cNvPr id="59" name="TextBox 19">
              <a:extLst>
                <a:ext uri="{FF2B5EF4-FFF2-40B4-BE49-F238E27FC236}">
                  <a16:creationId xmlns:a16="http://schemas.microsoft.com/office/drawing/2014/main" id="{7DAB0FB0-3633-9FB8-6FAE-C45CD348D128}"/>
                </a:ext>
              </a:extLst>
            </p:cNvPr>
            <p:cNvSpPr txBox="1"/>
            <p:nvPr/>
          </p:nvSpPr>
          <p:spPr>
            <a:xfrm>
              <a:off x="0" y="-47625"/>
              <a:ext cx="211878" cy="442419"/>
            </a:xfrm>
            <a:prstGeom prst="rect">
              <a:avLst/>
            </a:prstGeom>
          </p:spPr>
          <p:txBody>
            <a:bodyPr lIns="34395" tIns="34395" rIns="34395" bIns="34395" rtlCol="0" anchor="ctr"/>
            <a:lstStyle/>
            <a:p>
              <a:pPr algn="ctr">
                <a:lnSpc>
                  <a:spcPts val="1610"/>
                </a:lnSpc>
              </a:pPr>
              <a:endParaRPr sz="900">
                <a:latin typeface="Montserrat" pitchFamily="2" charset="77"/>
              </a:endParaRPr>
            </a:p>
          </p:txBody>
        </p:sp>
      </p:grpSp>
      <p:grpSp>
        <p:nvGrpSpPr>
          <p:cNvPr id="64" name="Group 20">
            <a:extLst>
              <a:ext uri="{FF2B5EF4-FFF2-40B4-BE49-F238E27FC236}">
                <a16:creationId xmlns:a16="http://schemas.microsoft.com/office/drawing/2014/main" id="{9237F5F0-1EA7-7FC8-DA7A-4A9C52F84FC7}"/>
              </a:ext>
            </a:extLst>
          </p:cNvPr>
          <p:cNvGrpSpPr/>
          <p:nvPr/>
        </p:nvGrpSpPr>
        <p:grpSpPr>
          <a:xfrm>
            <a:off x="3461142" y="1973903"/>
            <a:ext cx="1099003" cy="1490656"/>
            <a:chOff x="0" y="-47625"/>
            <a:chExt cx="326178" cy="442419"/>
          </a:xfrm>
        </p:grpSpPr>
        <p:sp>
          <p:nvSpPr>
            <p:cNvPr id="62" name="Freeform 21">
              <a:extLst>
                <a:ext uri="{FF2B5EF4-FFF2-40B4-BE49-F238E27FC236}">
                  <a16:creationId xmlns:a16="http://schemas.microsoft.com/office/drawing/2014/main" id="{8D327717-1FFB-A620-AD85-920E424BBD89}"/>
                </a:ext>
              </a:extLst>
            </p:cNvPr>
            <p:cNvSpPr/>
            <p:nvPr/>
          </p:nvSpPr>
          <p:spPr>
            <a:xfrm>
              <a:off x="0" y="0"/>
              <a:ext cx="326178" cy="394794"/>
            </a:xfrm>
            <a:custGeom>
              <a:avLst/>
              <a:gdLst/>
              <a:ahLst/>
              <a:cxnLst/>
              <a:rect l="l" t="t" r="r" b="b"/>
              <a:pathLst>
                <a:path w="326178" h="394794">
                  <a:moveTo>
                    <a:pt x="122978" y="0"/>
                  </a:moveTo>
                  <a:lnTo>
                    <a:pt x="0" y="0"/>
                  </a:lnTo>
                  <a:lnTo>
                    <a:pt x="0" y="394794"/>
                  </a:lnTo>
                  <a:lnTo>
                    <a:pt x="122978" y="394794"/>
                  </a:lnTo>
                  <a:lnTo>
                    <a:pt x="326178" y="197397"/>
                  </a:lnTo>
                  <a:lnTo>
                    <a:pt x="122978" y="0"/>
                  </a:lnTo>
                  <a:close/>
                </a:path>
              </a:pathLst>
            </a:custGeom>
            <a:solidFill>
              <a:srgbClr val="FE8400"/>
            </a:solidFill>
          </p:spPr>
          <p:txBody>
            <a:bodyPr/>
            <a:lstStyle/>
            <a:p>
              <a:endParaRPr lang="es-CO" sz="900">
                <a:latin typeface="Montserrat" pitchFamily="2" charset="77"/>
              </a:endParaRPr>
            </a:p>
          </p:txBody>
        </p:sp>
        <p:sp>
          <p:nvSpPr>
            <p:cNvPr id="63" name="TextBox 22">
              <a:extLst>
                <a:ext uri="{FF2B5EF4-FFF2-40B4-BE49-F238E27FC236}">
                  <a16:creationId xmlns:a16="http://schemas.microsoft.com/office/drawing/2014/main" id="{4C30472E-F60B-538B-9107-B939E49C3326}"/>
                </a:ext>
              </a:extLst>
            </p:cNvPr>
            <p:cNvSpPr txBox="1"/>
            <p:nvPr/>
          </p:nvSpPr>
          <p:spPr>
            <a:xfrm>
              <a:off x="0" y="-47625"/>
              <a:ext cx="211878" cy="442419"/>
            </a:xfrm>
            <a:prstGeom prst="rect">
              <a:avLst/>
            </a:prstGeom>
          </p:spPr>
          <p:txBody>
            <a:bodyPr lIns="34395" tIns="34395" rIns="34395" bIns="34395" rtlCol="0" anchor="ctr"/>
            <a:lstStyle/>
            <a:p>
              <a:pPr algn="ctr">
                <a:lnSpc>
                  <a:spcPts val="1610"/>
                </a:lnSpc>
              </a:pPr>
              <a:endParaRPr sz="900">
                <a:latin typeface="Montserrat" pitchFamily="2" charset="77"/>
              </a:endParaRPr>
            </a:p>
          </p:txBody>
        </p:sp>
      </p:grpSp>
      <p:grpSp>
        <p:nvGrpSpPr>
          <p:cNvPr id="68" name="Group 23">
            <a:extLst>
              <a:ext uri="{FF2B5EF4-FFF2-40B4-BE49-F238E27FC236}">
                <a16:creationId xmlns:a16="http://schemas.microsoft.com/office/drawing/2014/main" id="{A46F345E-FBFD-E4A0-A45B-FC20B4A0CEED}"/>
              </a:ext>
            </a:extLst>
          </p:cNvPr>
          <p:cNvGrpSpPr/>
          <p:nvPr/>
        </p:nvGrpSpPr>
        <p:grpSpPr>
          <a:xfrm>
            <a:off x="7948290" y="1973903"/>
            <a:ext cx="1099003" cy="1490656"/>
            <a:chOff x="0" y="-47625"/>
            <a:chExt cx="326178" cy="442419"/>
          </a:xfrm>
        </p:grpSpPr>
        <p:sp>
          <p:nvSpPr>
            <p:cNvPr id="66" name="Freeform 24">
              <a:extLst>
                <a:ext uri="{FF2B5EF4-FFF2-40B4-BE49-F238E27FC236}">
                  <a16:creationId xmlns:a16="http://schemas.microsoft.com/office/drawing/2014/main" id="{2CA85D0A-535B-C780-D612-CBCB278FFAA5}"/>
                </a:ext>
              </a:extLst>
            </p:cNvPr>
            <p:cNvSpPr/>
            <p:nvPr/>
          </p:nvSpPr>
          <p:spPr>
            <a:xfrm>
              <a:off x="0" y="0"/>
              <a:ext cx="326178" cy="394794"/>
            </a:xfrm>
            <a:custGeom>
              <a:avLst/>
              <a:gdLst/>
              <a:ahLst/>
              <a:cxnLst/>
              <a:rect l="l" t="t" r="r" b="b"/>
              <a:pathLst>
                <a:path w="326178" h="394794">
                  <a:moveTo>
                    <a:pt x="122978" y="0"/>
                  </a:moveTo>
                  <a:lnTo>
                    <a:pt x="0" y="0"/>
                  </a:lnTo>
                  <a:lnTo>
                    <a:pt x="0" y="394794"/>
                  </a:lnTo>
                  <a:lnTo>
                    <a:pt x="122978" y="394794"/>
                  </a:lnTo>
                  <a:lnTo>
                    <a:pt x="326178" y="197397"/>
                  </a:lnTo>
                  <a:lnTo>
                    <a:pt x="122978" y="0"/>
                  </a:lnTo>
                  <a:close/>
                </a:path>
              </a:pathLst>
            </a:custGeom>
            <a:solidFill>
              <a:srgbClr val="00AF73"/>
            </a:solidFill>
          </p:spPr>
          <p:txBody>
            <a:bodyPr/>
            <a:lstStyle/>
            <a:p>
              <a:endParaRPr lang="es-CO" sz="900">
                <a:latin typeface="Montserrat" pitchFamily="2" charset="77"/>
              </a:endParaRPr>
            </a:p>
          </p:txBody>
        </p:sp>
        <p:sp>
          <p:nvSpPr>
            <p:cNvPr id="67" name="TextBox 25">
              <a:extLst>
                <a:ext uri="{FF2B5EF4-FFF2-40B4-BE49-F238E27FC236}">
                  <a16:creationId xmlns:a16="http://schemas.microsoft.com/office/drawing/2014/main" id="{9D2209F8-5710-B8F2-ECAE-CF78B66FC6A2}"/>
                </a:ext>
              </a:extLst>
            </p:cNvPr>
            <p:cNvSpPr txBox="1"/>
            <p:nvPr/>
          </p:nvSpPr>
          <p:spPr>
            <a:xfrm>
              <a:off x="0" y="-47625"/>
              <a:ext cx="211878" cy="442419"/>
            </a:xfrm>
            <a:prstGeom prst="rect">
              <a:avLst/>
            </a:prstGeom>
          </p:spPr>
          <p:txBody>
            <a:bodyPr lIns="34395" tIns="34395" rIns="34395" bIns="34395" rtlCol="0" anchor="ctr"/>
            <a:lstStyle/>
            <a:p>
              <a:pPr algn="ctr">
                <a:lnSpc>
                  <a:spcPts val="1610"/>
                </a:lnSpc>
              </a:pPr>
              <a:endParaRPr sz="900">
                <a:latin typeface="Montserrat" pitchFamily="2" charset="77"/>
              </a:endParaRPr>
            </a:p>
          </p:txBody>
        </p:sp>
      </p:grpSp>
      <p:grpSp>
        <p:nvGrpSpPr>
          <p:cNvPr id="72" name="Group 26">
            <a:extLst>
              <a:ext uri="{FF2B5EF4-FFF2-40B4-BE49-F238E27FC236}">
                <a16:creationId xmlns:a16="http://schemas.microsoft.com/office/drawing/2014/main" id="{F794B210-0E86-1171-22F4-5A9098C25DC6}"/>
              </a:ext>
            </a:extLst>
          </p:cNvPr>
          <p:cNvGrpSpPr/>
          <p:nvPr/>
        </p:nvGrpSpPr>
        <p:grpSpPr>
          <a:xfrm>
            <a:off x="377568" y="1596401"/>
            <a:ext cx="1182213" cy="1013382"/>
            <a:chOff x="0" y="-47625"/>
            <a:chExt cx="800752" cy="686397"/>
          </a:xfrm>
        </p:grpSpPr>
        <p:sp>
          <p:nvSpPr>
            <p:cNvPr id="70" name="Freeform 27">
              <a:extLst>
                <a:ext uri="{FF2B5EF4-FFF2-40B4-BE49-F238E27FC236}">
                  <a16:creationId xmlns:a16="http://schemas.microsoft.com/office/drawing/2014/main" id="{ACF7AF86-2CED-A83F-317B-C41576E322C4}"/>
                </a:ext>
              </a:extLst>
            </p:cNvPr>
            <p:cNvSpPr/>
            <p:nvPr/>
          </p:nvSpPr>
          <p:spPr>
            <a:xfrm>
              <a:off x="0" y="0"/>
              <a:ext cx="800752" cy="638772"/>
            </a:xfrm>
            <a:custGeom>
              <a:avLst/>
              <a:gdLst/>
              <a:ahLst/>
              <a:cxnLst/>
              <a:rect l="l" t="t" r="r" b="b"/>
              <a:pathLst>
                <a:path w="800752" h="638772">
                  <a:moveTo>
                    <a:pt x="117876" y="0"/>
                  </a:moveTo>
                  <a:lnTo>
                    <a:pt x="682876" y="0"/>
                  </a:lnTo>
                  <a:cubicBezTo>
                    <a:pt x="747977" y="0"/>
                    <a:pt x="800752" y="52775"/>
                    <a:pt x="800752" y="117876"/>
                  </a:cubicBezTo>
                  <a:lnTo>
                    <a:pt x="800752" y="520896"/>
                  </a:lnTo>
                  <a:cubicBezTo>
                    <a:pt x="800752" y="585997"/>
                    <a:pt x="747977" y="638772"/>
                    <a:pt x="682876" y="638772"/>
                  </a:cubicBezTo>
                  <a:lnTo>
                    <a:pt x="117876" y="638772"/>
                  </a:lnTo>
                  <a:cubicBezTo>
                    <a:pt x="52775" y="638772"/>
                    <a:pt x="0" y="585997"/>
                    <a:pt x="0" y="520896"/>
                  </a:cubicBezTo>
                  <a:lnTo>
                    <a:pt x="0" y="117876"/>
                  </a:lnTo>
                  <a:cubicBezTo>
                    <a:pt x="0" y="52775"/>
                    <a:pt x="52775" y="0"/>
                    <a:pt x="117876" y="0"/>
                  </a:cubicBezTo>
                  <a:close/>
                </a:path>
              </a:pathLst>
            </a:custGeom>
            <a:solidFill>
              <a:srgbClr val="FFFFFF"/>
            </a:solidFill>
          </p:spPr>
          <p:txBody>
            <a:bodyPr/>
            <a:lstStyle/>
            <a:p>
              <a:endParaRPr lang="es-CO" sz="900">
                <a:latin typeface="Montserrat" pitchFamily="2" charset="77"/>
              </a:endParaRPr>
            </a:p>
          </p:txBody>
        </p:sp>
        <p:sp>
          <p:nvSpPr>
            <p:cNvPr id="71" name="TextBox 28">
              <a:extLst>
                <a:ext uri="{FF2B5EF4-FFF2-40B4-BE49-F238E27FC236}">
                  <a16:creationId xmlns:a16="http://schemas.microsoft.com/office/drawing/2014/main" id="{F4479059-21CC-511E-7F80-E925624AE383}"/>
                </a:ext>
              </a:extLst>
            </p:cNvPr>
            <p:cNvSpPr txBox="1"/>
            <p:nvPr/>
          </p:nvSpPr>
          <p:spPr>
            <a:xfrm>
              <a:off x="0" y="-47625"/>
              <a:ext cx="800752" cy="686397"/>
            </a:xfrm>
            <a:prstGeom prst="rect">
              <a:avLst/>
            </a:prstGeom>
          </p:spPr>
          <p:txBody>
            <a:bodyPr lIns="34395" tIns="34395" rIns="34395" bIns="34395" rtlCol="0" anchor="ctr"/>
            <a:lstStyle/>
            <a:p>
              <a:pPr algn="ctr">
                <a:lnSpc>
                  <a:spcPts val="1610"/>
                </a:lnSpc>
              </a:pPr>
              <a:endParaRPr sz="900">
                <a:latin typeface="Montserrat" pitchFamily="2" charset="77"/>
              </a:endParaRPr>
            </a:p>
          </p:txBody>
        </p:sp>
      </p:grpSp>
      <p:grpSp>
        <p:nvGrpSpPr>
          <p:cNvPr id="76" name="Group 29">
            <a:extLst>
              <a:ext uri="{FF2B5EF4-FFF2-40B4-BE49-F238E27FC236}">
                <a16:creationId xmlns:a16="http://schemas.microsoft.com/office/drawing/2014/main" id="{DAF11049-2C50-9699-84A5-2E8375656CD9}"/>
              </a:ext>
            </a:extLst>
          </p:cNvPr>
          <p:cNvGrpSpPr/>
          <p:nvPr/>
        </p:nvGrpSpPr>
        <p:grpSpPr>
          <a:xfrm>
            <a:off x="4864178" y="1596401"/>
            <a:ext cx="1182213" cy="1013382"/>
            <a:chOff x="0" y="-47625"/>
            <a:chExt cx="800752" cy="686397"/>
          </a:xfrm>
        </p:grpSpPr>
        <p:sp>
          <p:nvSpPr>
            <p:cNvPr id="74" name="Freeform 30">
              <a:extLst>
                <a:ext uri="{FF2B5EF4-FFF2-40B4-BE49-F238E27FC236}">
                  <a16:creationId xmlns:a16="http://schemas.microsoft.com/office/drawing/2014/main" id="{9898B0FE-7404-9DFE-F89C-61C950309932}"/>
                </a:ext>
              </a:extLst>
            </p:cNvPr>
            <p:cNvSpPr/>
            <p:nvPr/>
          </p:nvSpPr>
          <p:spPr>
            <a:xfrm>
              <a:off x="0" y="0"/>
              <a:ext cx="800752" cy="638772"/>
            </a:xfrm>
            <a:custGeom>
              <a:avLst/>
              <a:gdLst/>
              <a:ahLst/>
              <a:cxnLst/>
              <a:rect l="l" t="t" r="r" b="b"/>
              <a:pathLst>
                <a:path w="800752" h="638772">
                  <a:moveTo>
                    <a:pt x="117876" y="0"/>
                  </a:moveTo>
                  <a:lnTo>
                    <a:pt x="682876" y="0"/>
                  </a:lnTo>
                  <a:cubicBezTo>
                    <a:pt x="747977" y="0"/>
                    <a:pt x="800752" y="52775"/>
                    <a:pt x="800752" y="117876"/>
                  </a:cubicBezTo>
                  <a:lnTo>
                    <a:pt x="800752" y="520896"/>
                  </a:lnTo>
                  <a:cubicBezTo>
                    <a:pt x="800752" y="585997"/>
                    <a:pt x="747977" y="638772"/>
                    <a:pt x="682876" y="638772"/>
                  </a:cubicBezTo>
                  <a:lnTo>
                    <a:pt x="117876" y="638772"/>
                  </a:lnTo>
                  <a:cubicBezTo>
                    <a:pt x="52775" y="638772"/>
                    <a:pt x="0" y="585997"/>
                    <a:pt x="0" y="520896"/>
                  </a:cubicBezTo>
                  <a:lnTo>
                    <a:pt x="0" y="117876"/>
                  </a:lnTo>
                  <a:cubicBezTo>
                    <a:pt x="0" y="52775"/>
                    <a:pt x="52775" y="0"/>
                    <a:pt x="117876" y="0"/>
                  </a:cubicBezTo>
                  <a:close/>
                </a:path>
              </a:pathLst>
            </a:custGeom>
            <a:solidFill>
              <a:srgbClr val="FFFFFF"/>
            </a:solidFill>
          </p:spPr>
          <p:txBody>
            <a:bodyPr/>
            <a:lstStyle/>
            <a:p>
              <a:endParaRPr lang="es-CO" sz="900">
                <a:latin typeface="Montserrat" pitchFamily="2" charset="77"/>
              </a:endParaRPr>
            </a:p>
          </p:txBody>
        </p:sp>
        <p:sp>
          <p:nvSpPr>
            <p:cNvPr id="75" name="TextBox 31">
              <a:extLst>
                <a:ext uri="{FF2B5EF4-FFF2-40B4-BE49-F238E27FC236}">
                  <a16:creationId xmlns:a16="http://schemas.microsoft.com/office/drawing/2014/main" id="{A60453B8-2994-84E2-D54F-3587641293FE}"/>
                </a:ext>
              </a:extLst>
            </p:cNvPr>
            <p:cNvSpPr txBox="1"/>
            <p:nvPr/>
          </p:nvSpPr>
          <p:spPr>
            <a:xfrm>
              <a:off x="0" y="-47625"/>
              <a:ext cx="800752" cy="686397"/>
            </a:xfrm>
            <a:prstGeom prst="rect">
              <a:avLst/>
            </a:prstGeom>
          </p:spPr>
          <p:txBody>
            <a:bodyPr lIns="34395" tIns="34395" rIns="34395" bIns="34395" rtlCol="0" anchor="ctr"/>
            <a:lstStyle/>
            <a:p>
              <a:pPr algn="ctr">
                <a:lnSpc>
                  <a:spcPts val="1610"/>
                </a:lnSpc>
              </a:pPr>
              <a:endParaRPr sz="900">
                <a:latin typeface="Montserrat" pitchFamily="2" charset="77"/>
              </a:endParaRPr>
            </a:p>
          </p:txBody>
        </p:sp>
      </p:grpSp>
      <p:grpSp>
        <p:nvGrpSpPr>
          <p:cNvPr id="80" name="Group 32">
            <a:extLst>
              <a:ext uri="{FF2B5EF4-FFF2-40B4-BE49-F238E27FC236}">
                <a16:creationId xmlns:a16="http://schemas.microsoft.com/office/drawing/2014/main" id="{6AA1ECDB-1272-51EF-11CB-FA53743A1214}"/>
              </a:ext>
            </a:extLst>
          </p:cNvPr>
          <p:cNvGrpSpPr/>
          <p:nvPr/>
        </p:nvGrpSpPr>
        <p:grpSpPr>
          <a:xfrm>
            <a:off x="2620604" y="2248787"/>
            <a:ext cx="1182213" cy="1013382"/>
            <a:chOff x="0" y="-47625"/>
            <a:chExt cx="800752" cy="686397"/>
          </a:xfrm>
        </p:grpSpPr>
        <p:sp>
          <p:nvSpPr>
            <p:cNvPr id="78" name="Freeform 33">
              <a:extLst>
                <a:ext uri="{FF2B5EF4-FFF2-40B4-BE49-F238E27FC236}">
                  <a16:creationId xmlns:a16="http://schemas.microsoft.com/office/drawing/2014/main" id="{87B285CF-F2E4-B15A-804A-B6B9BC72933A}"/>
                </a:ext>
              </a:extLst>
            </p:cNvPr>
            <p:cNvSpPr/>
            <p:nvPr/>
          </p:nvSpPr>
          <p:spPr>
            <a:xfrm>
              <a:off x="0" y="0"/>
              <a:ext cx="800752" cy="638772"/>
            </a:xfrm>
            <a:custGeom>
              <a:avLst/>
              <a:gdLst/>
              <a:ahLst/>
              <a:cxnLst/>
              <a:rect l="l" t="t" r="r" b="b"/>
              <a:pathLst>
                <a:path w="800752" h="638772">
                  <a:moveTo>
                    <a:pt x="117876" y="0"/>
                  </a:moveTo>
                  <a:lnTo>
                    <a:pt x="682876" y="0"/>
                  </a:lnTo>
                  <a:cubicBezTo>
                    <a:pt x="747977" y="0"/>
                    <a:pt x="800752" y="52775"/>
                    <a:pt x="800752" y="117876"/>
                  </a:cubicBezTo>
                  <a:lnTo>
                    <a:pt x="800752" y="520896"/>
                  </a:lnTo>
                  <a:cubicBezTo>
                    <a:pt x="800752" y="585997"/>
                    <a:pt x="747977" y="638772"/>
                    <a:pt x="682876" y="638772"/>
                  </a:cubicBezTo>
                  <a:lnTo>
                    <a:pt x="117876" y="638772"/>
                  </a:lnTo>
                  <a:cubicBezTo>
                    <a:pt x="52775" y="638772"/>
                    <a:pt x="0" y="585997"/>
                    <a:pt x="0" y="520896"/>
                  </a:cubicBezTo>
                  <a:lnTo>
                    <a:pt x="0" y="117876"/>
                  </a:lnTo>
                  <a:cubicBezTo>
                    <a:pt x="0" y="52775"/>
                    <a:pt x="52775" y="0"/>
                    <a:pt x="117876" y="0"/>
                  </a:cubicBezTo>
                  <a:close/>
                </a:path>
              </a:pathLst>
            </a:custGeom>
            <a:solidFill>
              <a:srgbClr val="FFFFFF"/>
            </a:solidFill>
          </p:spPr>
          <p:txBody>
            <a:bodyPr/>
            <a:lstStyle/>
            <a:p>
              <a:endParaRPr lang="es-CO" sz="900">
                <a:latin typeface="Montserrat" pitchFamily="2" charset="77"/>
              </a:endParaRPr>
            </a:p>
          </p:txBody>
        </p:sp>
        <p:sp>
          <p:nvSpPr>
            <p:cNvPr id="79" name="TextBox 34">
              <a:extLst>
                <a:ext uri="{FF2B5EF4-FFF2-40B4-BE49-F238E27FC236}">
                  <a16:creationId xmlns:a16="http://schemas.microsoft.com/office/drawing/2014/main" id="{3D6F39C5-20C6-529D-EE51-1BBEC8C549B2}"/>
                </a:ext>
              </a:extLst>
            </p:cNvPr>
            <p:cNvSpPr txBox="1"/>
            <p:nvPr/>
          </p:nvSpPr>
          <p:spPr>
            <a:xfrm>
              <a:off x="0" y="-47625"/>
              <a:ext cx="800752" cy="686397"/>
            </a:xfrm>
            <a:prstGeom prst="rect">
              <a:avLst/>
            </a:prstGeom>
          </p:spPr>
          <p:txBody>
            <a:bodyPr lIns="34395" tIns="34395" rIns="34395" bIns="34395" rtlCol="0" anchor="ctr"/>
            <a:lstStyle/>
            <a:p>
              <a:pPr algn="ctr">
                <a:lnSpc>
                  <a:spcPts val="1610"/>
                </a:lnSpc>
              </a:pPr>
              <a:endParaRPr sz="900">
                <a:latin typeface="Montserrat" pitchFamily="2" charset="77"/>
              </a:endParaRPr>
            </a:p>
          </p:txBody>
        </p:sp>
      </p:grpSp>
      <p:grpSp>
        <p:nvGrpSpPr>
          <p:cNvPr id="84" name="Group 35">
            <a:extLst>
              <a:ext uri="{FF2B5EF4-FFF2-40B4-BE49-F238E27FC236}">
                <a16:creationId xmlns:a16="http://schemas.microsoft.com/office/drawing/2014/main" id="{12C95221-C85C-A464-AB24-D2582AA462B0}"/>
              </a:ext>
            </a:extLst>
          </p:cNvPr>
          <p:cNvGrpSpPr/>
          <p:nvPr/>
        </p:nvGrpSpPr>
        <p:grpSpPr>
          <a:xfrm>
            <a:off x="7107752" y="2248787"/>
            <a:ext cx="1182213" cy="1013382"/>
            <a:chOff x="0" y="-47625"/>
            <a:chExt cx="800752" cy="686397"/>
          </a:xfrm>
        </p:grpSpPr>
        <p:sp>
          <p:nvSpPr>
            <p:cNvPr id="82" name="Freeform 36">
              <a:extLst>
                <a:ext uri="{FF2B5EF4-FFF2-40B4-BE49-F238E27FC236}">
                  <a16:creationId xmlns:a16="http://schemas.microsoft.com/office/drawing/2014/main" id="{5854FA4A-197E-CAF5-9087-0AC7776AF373}"/>
                </a:ext>
              </a:extLst>
            </p:cNvPr>
            <p:cNvSpPr/>
            <p:nvPr/>
          </p:nvSpPr>
          <p:spPr>
            <a:xfrm>
              <a:off x="0" y="0"/>
              <a:ext cx="800752" cy="638772"/>
            </a:xfrm>
            <a:custGeom>
              <a:avLst/>
              <a:gdLst/>
              <a:ahLst/>
              <a:cxnLst/>
              <a:rect l="l" t="t" r="r" b="b"/>
              <a:pathLst>
                <a:path w="800752" h="638772">
                  <a:moveTo>
                    <a:pt x="117876" y="0"/>
                  </a:moveTo>
                  <a:lnTo>
                    <a:pt x="682876" y="0"/>
                  </a:lnTo>
                  <a:cubicBezTo>
                    <a:pt x="747977" y="0"/>
                    <a:pt x="800752" y="52775"/>
                    <a:pt x="800752" y="117876"/>
                  </a:cubicBezTo>
                  <a:lnTo>
                    <a:pt x="800752" y="520896"/>
                  </a:lnTo>
                  <a:cubicBezTo>
                    <a:pt x="800752" y="585997"/>
                    <a:pt x="747977" y="638772"/>
                    <a:pt x="682876" y="638772"/>
                  </a:cubicBezTo>
                  <a:lnTo>
                    <a:pt x="117876" y="638772"/>
                  </a:lnTo>
                  <a:cubicBezTo>
                    <a:pt x="52775" y="638772"/>
                    <a:pt x="0" y="585997"/>
                    <a:pt x="0" y="520896"/>
                  </a:cubicBezTo>
                  <a:lnTo>
                    <a:pt x="0" y="117876"/>
                  </a:lnTo>
                  <a:cubicBezTo>
                    <a:pt x="0" y="52775"/>
                    <a:pt x="52775" y="0"/>
                    <a:pt x="117876" y="0"/>
                  </a:cubicBezTo>
                  <a:close/>
                </a:path>
              </a:pathLst>
            </a:custGeom>
            <a:solidFill>
              <a:srgbClr val="FFFFFF"/>
            </a:solidFill>
          </p:spPr>
          <p:txBody>
            <a:bodyPr/>
            <a:lstStyle/>
            <a:p>
              <a:endParaRPr lang="es-CO" sz="900">
                <a:latin typeface="Montserrat" pitchFamily="2" charset="77"/>
              </a:endParaRPr>
            </a:p>
          </p:txBody>
        </p:sp>
        <p:sp>
          <p:nvSpPr>
            <p:cNvPr id="83" name="TextBox 37">
              <a:extLst>
                <a:ext uri="{FF2B5EF4-FFF2-40B4-BE49-F238E27FC236}">
                  <a16:creationId xmlns:a16="http://schemas.microsoft.com/office/drawing/2014/main" id="{27352AA0-B474-380F-5FFF-B4786A90E4CC}"/>
                </a:ext>
              </a:extLst>
            </p:cNvPr>
            <p:cNvSpPr txBox="1"/>
            <p:nvPr/>
          </p:nvSpPr>
          <p:spPr>
            <a:xfrm>
              <a:off x="0" y="-47625"/>
              <a:ext cx="800752" cy="686397"/>
            </a:xfrm>
            <a:prstGeom prst="rect">
              <a:avLst/>
            </a:prstGeom>
          </p:spPr>
          <p:txBody>
            <a:bodyPr lIns="34395" tIns="34395" rIns="34395" bIns="34395" rtlCol="0" anchor="ctr"/>
            <a:lstStyle/>
            <a:p>
              <a:pPr algn="ctr">
                <a:lnSpc>
                  <a:spcPts val="1610"/>
                </a:lnSpc>
              </a:pPr>
              <a:endParaRPr sz="900">
                <a:latin typeface="Montserrat" pitchFamily="2" charset="77"/>
              </a:endParaRPr>
            </a:p>
          </p:txBody>
        </p:sp>
      </p:grpSp>
      <p:sp>
        <p:nvSpPr>
          <p:cNvPr id="86" name="AutoShape 38">
            <a:extLst>
              <a:ext uri="{FF2B5EF4-FFF2-40B4-BE49-F238E27FC236}">
                <a16:creationId xmlns:a16="http://schemas.microsoft.com/office/drawing/2014/main" id="{DAC4C51D-A3CE-4E1E-431A-4B9A1571A971}"/>
              </a:ext>
            </a:extLst>
          </p:cNvPr>
          <p:cNvSpPr/>
          <p:nvPr/>
        </p:nvSpPr>
        <p:spPr>
          <a:xfrm flipV="1">
            <a:off x="359933" y="2812173"/>
            <a:ext cx="28249" cy="1490656"/>
          </a:xfrm>
          <a:prstGeom prst="line">
            <a:avLst/>
          </a:prstGeom>
          <a:ln w="19050" cap="flat">
            <a:solidFill>
              <a:srgbClr val="942092"/>
            </a:solidFill>
            <a:prstDash val="sysDot"/>
            <a:headEnd type="oval" w="lg" len="lg"/>
            <a:tailEnd type="none" w="sm" len="sm"/>
          </a:ln>
        </p:spPr>
        <p:txBody>
          <a:bodyPr/>
          <a:lstStyle/>
          <a:p>
            <a:endParaRPr lang="es-CO" sz="900">
              <a:latin typeface="Montserrat" pitchFamily="2" charset="77"/>
            </a:endParaRPr>
          </a:p>
        </p:txBody>
      </p:sp>
      <p:sp>
        <p:nvSpPr>
          <p:cNvPr id="88" name="AutoShape 39">
            <a:extLst>
              <a:ext uri="{FF2B5EF4-FFF2-40B4-BE49-F238E27FC236}">
                <a16:creationId xmlns:a16="http://schemas.microsoft.com/office/drawing/2014/main" id="{223E9439-09F1-F280-A35F-F926360C2738}"/>
              </a:ext>
            </a:extLst>
          </p:cNvPr>
          <p:cNvSpPr/>
          <p:nvPr/>
        </p:nvSpPr>
        <p:spPr>
          <a:xfrm flipV="1">
            <a:off x="4841236" y="2812173"/>
            <a:ext cx="28249" cy="1380932"/>
          </a:xfrm>
          <a:prstGeom prst="line">
            <a:avLst/>
          </a:prstGeom>
          <a:ln w="19050" cap="flat">
            <a:solidFill>
              <a:srgbClr val="12A5EC"/>
            </a:solidFill>
            <a:prstDash val="sysDot"/>
            <a:headEnd type="oval" w="lg" len="lg"/>
            <a:tailEnd type="none" w="sm" len="sm"/>
          </a:ln>
        </p:spPr>
        <p:txBody>
          <a:bodyPr/>
          <a:lstStyle/>
          <a:p>
            <a:endParaRPr lang="es-CO" sz="900">
              <a:latin typeface="Montserrat" pitchFamily="2" charset="77"/>
            </a:endParaRPr>
          </a:p>
        </p:txBody>
      </p:sp>
      <p:sp>
        <p:nvSpPr>
          <p:cNvPr id="90" name="AutoShape 41">
            <a:extLst>
              <a:ext uri="{FF2B5EF4-FFF2-40B4-BE49-F238E27FC236}">
                <a16:creationId xmlns:a16="http://schemas.microsoft.com/office/drawing/2014/main" id="{39F778A8-E67C-311D-6CBE-5FEAB13D9136}"/>
              </a:ext>
            </a:extLst>
          </p:cNvPr>
          <p:cNvSpPr/>
          <p:nvPr/>
        </p:nvSpPr>
        <p:spPr>
          <a:xfrm flipH="1" flipV="1">
            <a:off x="6988855" y="906353"/>
            <a:ext cx="6199" cy="1206031"/>
          </a:xfrm>
          <a:prstGeom prst="line">
            <a:avLst/>
          </a:prstGeom>
          <a:ln w="19050" cap="flat">
            <a:solidFill>
              <a:srgbClr val="00AF73"/>
            </a:solidFill>
            <a:prstDash val="sysDot"/>
            <a:headEnd type="none" w="sm" len="sm"/>
            <a:tailEnd type="oval" w="lg" len="lg"/>
          </a:ln>
        </p:spPr>
        <p:txBody>
          <a:bodyPr/>
          <a:lstStyle/>
          <a:p>
            <a:endParaRPr lang="es-CO" sz="900">
              <a:latin typeface="Montserrat" pitchFamily="2" charset="77"/>
            </a:endParaRPr>
          </a:p>
        </p:txBody>
      </p:sp>
      <p:sp>
        <p:nvSpPr>
          <p:cNvPr id="92" name="Freeform 42">
            <a:extLst>
              <a:ext uri="{FF2B5EF4-FFF2-40B4-BE49-F238E27FC236}">
                <a16:creationId xmlns:a16="http://schemas.microsoft.com/office/drawing/2014/main" id="{19D3D3B2-A899-3446-A766-C6EB29253DB2}"/>
              </a:ext>
            </a:extLst>
          </p:cNvPr>
          <p:cNvSpPr/>
          <p:nvPr/>
        </p:nvSpPr>
        <p:spPr>
          <a:xfrm>
            <a:off x="5035941" y="1725172"/>
            <a:ext cx="842813" cy="841057"/>
          </a:xfrm>
          <a:custGeom>
            <a:avLst/>
            <a:gdLst/>
            <a:ahLst/>
            <a:cxnLst/>
            <a:rect l="l" t="t" r="r" b="b"/>
            <a:pathLst>
              <a:path w="1685626" h="1682114">
                <a:moveTo>
                  <a:pt x="0" y="0"/>
                </a:moveTo>
                <a:lnTo>
                  <a:pt x="1685626" y="0"/>
                </a:lnTo>
                <a:lnTo>
                  <a:pt x="1685626" y="1682114"/>
                </a:lnTo>
                <a:lnTo>
                  <a:pt x="0" y="16821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CO" sz="900">
              <a:latin typeface="Montserrat" pitchFamily="2" charset="77"/>
            </a:endParaRPr>
          </a:p>
        </p:txBody>
      </p:sp>
      <p:sp>
        <p:nvSpPr>
          <p:cNvPr id="94" name="Freeform 43">
            <a:extLst>
              <a:ext uri="{FF2B5EF4-FFF2-40B4-BE49-F238E27FC236}">
                <a16:creationId xmlns:a16="http://schemas.microsoft.com/office/drawing/2014/main" id="{D8868E41-683A-D058-36D6-30EAEC633E26}"/>
              </a:ext>
            </a:extLst>
          </p:cNvPr>
          <p:cNvSpPr/>
          <p:nvPr/>
        </p:nvSpPr>
        <p:spPr>
          <a:xfrm>
            <a:off x="7239164" y="2349004"/>
            <a:ext cx="919390" cy="926337"/>
          </a:xfrm>
          <a:custGeom>
            <a:avLst/>
            <a:gdLst/>
            <a:ahLst/>
            <a:cxnLst/>
            <a:rect l="l" t="t" r="r" b="b"/>
            <a:pathLst>
              <a:path w="1838779" h="1852674">
                <a:moveTo>
                  <a:pt x="0" y="0"/>
                </a:moveTo>
                <a:lnTo>
                  <a:pt x="1838779" y="0"/>
                </a:lnTo>
                <a:lnTo>
                  <a:pt x="1838779" y="1852674"/>
                </a:lnTo>
                <a:lnTo>
                  <a:pt x="0" y="1852674"/>
                </a:lnTo>
                <a:lnTo>
                  <a:pt x="0" y="0"/>
                </a:lnTo>
                <a:close/>
              </a:path>
            </a:pathLst>
          </a:custGeom>
          <a:blipFill>
            <a:blip r:embed="rId4"/>
            <a:stretch>
              <a:fillRect/>
            </a:stretch>
          </a:blipFill>
        </p:spPr>
        <p:txBody>
          <a:bodyPr/>
          <a:lstStyle/>
          <a:p>
            <a:endParaRPr lang="es-CO" sz="900">
              <a:latin typeface="Montserrat" pitchFamily="2" charset="77"/>
            </a:endParaRPr>
          </a:p>
        </p:txBody>
      </p:sp>
      <p:sp>
        <p:nvSpPr>
          <p:cNvPr id="96" name="Freeform 44">
            <a:extLst>
              <a:ext uri="{FF2B5EF4-FFF2-40B4-BE49-F238E27FC236}">
                <a16:creationId xmlns:a16="http://schemas.microsoft.com/office/drawing/2014/main" id="{73F4DE93-5215-862A-10D0-41CB142ABA3C}"/>
              </a:ext>
            </a:extLst>
          </p:cNvPr>
          <p:cNvSpPr/>
          <p:nvPr/>
        </p:nvSpPr>
        <p:spPr>
          <a:xfrm>
            <a:off x="532199" y="1725172"/>
            <a:ext cx="720973" cy="919902"/>
          </a:xfrm>
          <a:custGeom>
            <a:avLst/>
            <a:gdLst/>
            <a:ahLst/>
            <a:cxnLst/>
            <a:rect l="l" t="t" r="r" b="b"/>
            <a:pathLst>
              <a:path w="1441946" h="1839804">
                <a:moveTo>
                  <a:pt x="0" y="0"/>
                </a:moveTo>
                <a:lnTo>
                  <a:pt x="1441946" y="0"/>
                </a:lnTo>
                <a:lnTo>
                  <a:pt x="1441946" y="1839803"/>
                </a:lnTo>
                <a:lnTo>
                  <a:pt x="0" y="1839803"/>
                </a:lnTo>
                <a:lnTo>
                  <a:pt x="0" y="0"/>
                </a:lnTo>
                <a:close/>
              </a:path>
            </a:pathLst>
          </a:custGeom>
          <a:blipFill>
            <a:blip r:embed="rId5"/>
            <a:stretch>
              <a:fillRect/>
            </a:stretch>
          </a:blipFill>
        </p:spPr>
        <p:txBody>
          <a:bodyPr/>
          <a:lstStyle/>
          <a:p>
            <a:endParaRPr lang="es-CO" sz="900">
              <a:latin typeface="Montserrat" pitchFamily="2" charset="77"/>
            </a:endParaRPr>
          </a:p>
        </p:txBody>
      </p:sp>
      <p:sp>
        <p:nvSpPr>
          <p:cNvPr id="98" name="Freeform 45">
            <a:extLst>
              <a:ext uri="{FF2B5EF4-FFF2-40B4-BE49-F238E27FC236}">
                <a16:creationId xmlns:a16="http://schemas.microsoft.com/office/drawing/2014/main" id="{E8172551-A628-FFA7-B2B1-5638A4FE9FE6}"/>
              </a:ext>
            </a:extLst>
          </p:cNvPr>
          <p:cNvSpPr/>
          <p:nvPr/>
        </p:nvSpPr>
        <p:spPr>
          <a:xfrm>
            <a:off x="2801454" y="2319100"/>
            <a:ext cx="651778" cy="919616"/>
          </a:xfrm>
          <a:custGeom>
            <a:avLst/>
            <a:gdLst/>
            <a:ahLst/>
            <a:cxnLst/>
            <a:rect l="l" t="t" r="r" b="b"/>
            <a:pathLst>
              <a:path w="1303555" h="1839231">
                <a:moveTo>
                  <a:pt x="0" y="0"/>
                </a:moveTo>
                <a:lnTo>
                  <a:pt x="1303555" y="0"/>
                </a:lnTo>
                <a:lnTo>
                  <a:pt x="1303555" y="1839231"/>
                </a:lnTo>
                <a:lnTo>
                  <a:pt x="0" y="1839231"/>
                </a:lnTo>
                <a:lnTo>
                  <a:pt x="0" y="0"/>
                </a:lnTo>
                <a:close/>
              </a:path>
            </a:pathLst>
          </a:custGeom>
          <a:blipFill>
            <a:blip r:embed="rId6"/>
            <a:stretch>
              <a:fillRect/>
            </a:stretch>
          </a:blipFill>
        </p:spPr>
        <p:txBody>
          <a:bodyPr/>
          <a:lstStyle/>
          <a:p>
            <a:endParaRPr lang="es-CO" sz="900">
              <a:latin typeface="Montserrat" pitchFamily="2" charset="77"/>
            </a:endParaRPr>
          </a:p>
        </p:txBody>
      </p:sp>
      <p:sp>
        <p:nvSpPr>
          <p:cNvPr id="100" name="TextBox 47">
            <a:extLst>
              <a:ext uri="{FF2B5EF4-FFF2-40B4-BE49-F238E27FC236}">
                <a16:creationId xmlns:a16="http://schemas.microsoft.com/office/drawing/2014/main" id="{DCE1D3C8-E725-0037-77FD-E0EDEACCCD65}"/>
              </a:ext>
            </a:extLst>
          </p:cNvPr>
          <p:cNvSpPr txBox="1"/>
          <p:nvPr/>
        </p:nvSpPr>
        <p:spPr>
          <a:xfrm>
            <a:off x="496552" y="3565224"/>
            <a:ext cx="2115504" cy="637547"/>
          </a:xfrm>
          <a:prstGeom prst="rect">
            <a:avLst/>
          </a:prstGeom>
        </p:spPr>
        <p:txBody>
          <a:bodyPr wrap="square" lIns="0" tIns="0" rIns="0" bIns="0" rtlCol="0" anchor="t">
            <a:spAutoFit/>
          </a:bodyPr>
          <a:lstStyle/>
          <a:p>
            <a:pPr defTabSz="457200">
              <a:lnSpc>
                <a:spcPts val="1680"/>
              </a:lnSpc>
            </a:pPr>
            <a:r>
              <a:rPr lang="es-CO" sz="1200" kern="1200" dirty="0">
                <a:latin typeface="Montserrat" pitchFamily="2" charset="77"/>
                <a:ea typeface="+mn-ea"/>
                <a:cs typeface="+mn-cs"/>
                <a:sym typeface="Open Sauce"/>
              </a:rPr>
              <a:t>Ajustes a las estrategias, procedimientos y acciones planificadas por el docente</a:t>
            </a:r>
            <a:endParaRPr lang="es-CO" sz="1200" kern="1200" dirty="0">
              <a:latin typeface="Montserrat" pitchFamily="2" charset="77"/>
              <a:ea typeface="+mn-ea"/>
              <a:cs typeface="+mn-cs"/>
            </a:endParaRPr>
          </a:p>
        </p:txBody>
      </p:sp>
      <p:sp>
        <p:nvSpPr>
          <p:cNvPr id="102" name="TextBox 48">
            <a:extLst>
              <a:ext uri="{FF2B5EF4-FFF2-40B4-BE49-F238E27FC236}">
                <a16:creationId xmlns:a16="http://schemas.microsoft.com/office/drawing/2014/main" id="{C685A207-40B0-4CC0-9975-D65E0A9275B5}"/>
              </a:ext>
            </a:extLst>
          </p:cNvPr>
          <p:cNvSpPr txBox="1"/>
          <p:nvPr/>
        </p:nvSpPr>
        <p:spPr>
          <a:xfrm>
            <a:off x="4975619" y="3561269"/>
            <a:ext cx="1828099" cy="672813"/>
          </a:xfrm>
          <a:prstGeom prst="rect">
            <a:avLst/>
          </a:prstGeom>
        </p:spPr>
        <p:txBody>
          <a:bodyPr wrap="square" lIns="0" tIns="0" rIns="0" bIns="0" rtlCol="0" anchor="t">
            <a:spAutoFit/>
          </a:bodyPr>
          <a:lstStyle/>
          <a:p>
            <a:pPr>
              <a:lnSpc>
                <a:spcPts val="1751"/>
              </a:lnSpc>
              <a:spcBef>
                <a:spcPct val="0"/>
              </a:spcBef>
            </a:pPr>
            <a:r>
              <a:rPr lang="es-CO" sz="1200" kern="1200" dirty="0">
                <a:latin typeface="Montserrat" pitchFamily="2" charset="77"/>
                <a:ea typeface="+mn-ea"/>
                <a:cs typeface="+mn-cs"/>
                <a:sym typeface="Open Sauce"/>
              </a:rPr>
              <a:t>Flexibilidad en formatos, modalidad, tiempos, contenidos</a:t>
            </a:r>
          </a:p>
        </p:txBody>
      </p:sp>
      <p:sp>
        <p:nvSpPr>
          <p:cNvPr id="104" name="TextBox 49">
            <a:extLst>
              <a:ext uri="{FF2B5EF4-FFF2-40B4-BE49-F238E27FC236}">
                <a16:creationId xmlns:a16="http://schemas.microsoft.com/office/drawing/2014/main" id="{9C002BF1-5AB6-913A-58B1-2DB8459D93BB}"/>
              </a:ext>
            </a:extLst>
          </p:cNvPr>
          <p:cNvSpPr txBox="1"/>
          <p:nvPr/>
        </p:nvSpPr>
        <p:spPr>
          <a:xfrm>
            <a:off x="2484056" y="1177369"/>
            <a:ext cx="2349110" cy="855555"/>
          </a:xfrm>
          <a:prstGeom prst="rect">
            <a:avLst/>
          </a:prstGeom>
        </p:spPr>
        <p:txBody>
          <a:bodyPr wrap="square" lIns="0" tIns="0" rIns="0" bIns="0" rtlCol="0" anchor="t">
            <a:spAutoFit/>
          </a:bodyPr>
          <a:lstStyle/>
          <a:p>
            <a:pPr defTabSz="457200">
              <a:lnSpc>
                <a:spcPts val="1680"/>
              </a:lnSpc>
            </a:pPr>
            <a:r>
              <a:rPr lang="es-CO" sz="1200" kern="1200" dirty="0">
                <a:latin typeface="Montserrat" pitchFamily="2" charset="77"/>
                <a:ea typeface="+mn-ea"/>
                <a:cs typeface="+mn-cs"/>
                <a:sym typeface="Open Sauce"/>
              </a:rPr>
              <a:t>Adaptaciones a materiales, recursos o apoyos para facilitar el aprendizaje en el proceso de aprendizaje</a:t>
            </a:r>
            <a:endParaRPr lang="es-CO" sz="1200" kern="1200" dirty="0">
              <a:latin typeface="Montserrat" pitchFamily="2" charset="77"/>
              <a:ea typeface="+mn-ea"/>
              <a:cs typeface="+mn-cs"/>
            </a:endParaRPr>
          </a:p>
        </p:txBody>
      </p:sp>
      <p:sp>
        <p:nvSpPr>
          <p:cNvPr id="106" name="TextBox 50">
            <a:extLst>
              <a:ext uri="{FF2B5EF4-FFF2-40B4-BE49-F238E27FC236}">
                <a16:creationId xmlns:a16="http://schemas.microsoft.com/office/drawing/2014/main" id="{4AB87798-9DED-ABEC-58DD-8F6CE9C6F8A1}"/>
              </a:ext>
            </a:extLst>
          </p:cNvPr>
          <p:cNvSpPr txBox="1"/>
          <p:nvPr/>
        </p:nvSpPr>
        <p:spPr>
          <a:xfrm>
            <a:off x="7190962" y="1349389"/>
            <a:ext cx="1753211" cy="672813"/>
          </a:xfrm>
          <a:prstGeom prst="rect">
            <a:avLst/>
          </a:prstGeom>
        </p:spPr>
        <p:txBody>
          <a:bodyPr wrap="square" lIns="0" tIns="0" rIns="0" bIns="0" rtlCol="0" anchor="t">
            <a:spAutoFit/>
          </a:bodyPr>
          <a:lstStyle/>
          <a:p>
            <a:pPr>
              <a:lnSpc>
                <a:spcPts val="1751"/>
              </a:lnSpc>
              <a:spcBef>
                <a:spcPct val="0"/>
              </a:spcBef>
            </a:pPr>
            <a:r>
              <a:rPr lang="es-CO" sz="1200" kern="1200" dirty="0">
                <a:latin typeface="Montserrat" pitchFamily="2" charset="77"/>
                <a:ea typeface="+mn-ea"/>
                <a:cs typeface="+mn-cs"/>
                <a:sym typeface="Open Sauce"/>
              </a:rPr>
              <a:t>Modificaciones en los objetivos o metas de aprendizaje</a:t>
            </a:r>
            <a:endParaRPr lang="es-CO" sz="1200" kern="1200" dirty="0">
              <a:latin typeface="Montserrat" pitchFamily="2" charset="77"/>
              <a:ea typeface="+mn-ea"/>
              <a:cs typeface="+mn-cs"/>
            </a:endParaRPr>
          </a:p>
        </p:txBody>
      </p:sp>
      <p:sp>
        <p:nvSpPr>
          <p:cNvPr id="108" name="TextBox 51">
            <a:extLst>
              <a:ext uri="{FF2B5EF4-FFF2-40B4-BE49-F238E27FC236}">
                <a16:creationId xmlns:a16="http://schemas.microsoft.com/office/drawing/2014/main" id="{86FC69BD-CAC3-282A-B682-94E5519F127C}"/>
              </a:ext>
            </a:extLst>
          </p:cNvPr>
          <p:cNvSpPr txBox="1"/>
          <p:nvPr/>
        </p:nvSpPr>
        <p:spPr>
          <a:xfrm>
            <a:off x="494315" y="3083187"/>
            <a:ext cx="1816947" cy="278281"/>
          </a:xfrm>
          <a:prstGeom prst="rect">
            <a:avLst/>
          </a:prstGeom>
        </p:spPr>
        <p:txBody>
          <a:bodyPr wrap="square" lIns="0" tIns="0" rIns="0" bIns="0" rtlCol="0" anchor="t">
            <a:spAutoFit/>
          </a:bodyPr>
          <a:lstStyle/>
          <a:p>
            <a:pPr>
              <a:lnSpc>
                <a:spcPts val="2280"/>
              </a:lnSpc>
              <a:spcBef>
                <a:spcPct val="0"/>
              </a:spcBef>
            </a:pPr>
            <a:r>
              <a:rPr lang="es-CO" sz="1800" b="1" kern="1200" dirty="0">
                <a:solidFill>
                  <a:srgbClr val="942092"/>
                </a:solidFill>
                <a:latin typeface="Montserrat" pitchFamily="2" charset="77"/>
                <a:ea typeface="+mn-ea"/>
                <a:cs typeface="+mn-cs"/>
                <a:sym typeface="Open Sauce Bold"/>
              </a:rPr>
              <a:t>Metodológicos</a:t>
            </a:r>
          </a:p>
        </p:txBody>
      </p:sp>
      <p:sp>
        <p:nvSpPr>
          <p:cNvPr id="110" name="TextBox 52">
            <a:extLst>
              <a:ext uri="{FF2B5EF4-FFF2-40B4-BE49-F238E27FC236}">
                <a16:creationId xmlns:a16="http://schemas.microsoft.com/office/drawing/2014/main" id="{F16BF253-674A-CEE3-3A67-3C28C697A115}"/>
              </a:ext>
            </a:extLst>
          </p:cNvPr>
          <p:cNvSpPr txBox="1"/>
          <p:nvPr/>
        </p:nvSpPr>
        <p:spPr>
          <a:xfrm>
            <a:off x="4975618" y="3083187"/>
            <a:ext cx="1442981" cy="281295"/>
          </a:xfrm>
          <a:prstGeom prst="rect">
            <a:avLst/>
          </a:prstGeom>
        </p:spPr>
        <p:txBody>
          <a:bodyPr wrap="square" lIns="0" tIns="0" rIns="0" bIns="0" rtlCol="0" anchor="t">
            <a:spAutoFit/>
          </a:bodyPr>
          <a:lstStyle/>
          <a:p>
            <a:pPr>
              <a:lnSpc>
                <a:spcPts val="2280"/>
              </a:lnSpc>
              <a:spcBef>
                <a:spcPct val="0"/>
              </a:spcBef>
            </a:pPr>
            <a:r>
              <a:rPr lang="es-CO" sz="1800" b="1" kern="1200" dirty="0">
                <a:solidFill>
                  <a:srgbClr val="4196B8"/>
                </a:solidFill>
                <a:latin typeface="Montserrat" pitchFamily="2" charset="77"/>
                <a:ea typeface="+mn-ea"/>
                <a:cs typeface="+mn-cs"/>
                <a:sym typeface="Open Sauce Bold"/>
              </a:rPr>
              <a:t>Evaluativos</a:t>
            </a:r>
            <a:endParaRPr lang="es-CO" sz="2000" b="1" dirty="0">
              <a:solidFill>
                <a:srgbClr val="4196B8"/>
              </a:solidFill>
              <a:latin typeface="Montserrat" pitchFamily="2" charset="77"/>
              <a:ea typeface="+mn-ea"/>
              <a:cs typeface="+mn-cs"/>
            </a:endParaRPr>
          </a:p>
        </p:txBody>
      </p:sp>
      <p:sp>
        <p:nvSpPr>
          <p:cNvPr id="112" name="TextBox 53">
            <a:extLst>
              <a:ext uri="{FF2B5EF4-FFF2-40B4-BE49-F238E27FC236}">
                <a16:creationId xmlns:a16="http://schemas.microsoft.com/office/drawing/2014/main" id="{E7A38056-8A37-4CE4-704A-1EC371D65EA7}"/>
              </a:ext>
            </a:extLst>
          </p:cNvPr>
          <p:cNvSpPr txBox="1"/>
          <p:nvPr/>
        </p:nvSpPr>
        <p:spPr>
          <a:xfrm>
            <a:off x="2495198" y="906354"/>
            <a:ext cx="1916067" cy="230832"/>
          </a:xfrm>
          <a:prstGeom prst="rect">
            <a:avLst/>
          </a:prstGeom>
        </p:spPr>
        <p:txBody>
          <a:bodyPr wrap="square" lIns="0" tIns="0" rIns="0" bIns="0" rtlCol="0" anchor="t">
            <a:spAutoFit/>
          </a:bodyPr>
          <a:lstStyle/>
          <a:p>
            <a:pPr>
              <a:lnSpc>
                <a:spcPts val="1751"/>
              </a:lnSpc>
              <a:spcBef>
                <a:spcPct val="0"/>
              </a:spcBef>
            </a:pPr>
            <a:r>
              <a:rPr lang="es-CO" sz="1800" b="1" kern="1200" dirty="0">
                <a:solidFill>
                  <a:schemeClr val="accent2"/>
                </a:solidFill>
                <a:latin typeface="Montserrat" pitchFamily="2" charset="77"/>
                <a:ea typeface="+mn-ea"/>
                <a:cs typeface="+mn-cs"/>
                <a:sym typeface="Open Sauce Bold"/>
              </a:rPr>
              <a:t>Didácticos</a:t>
            </a:r>
            <a:endParaRPr lang="es-CO" sz="1800" b="1" kern="1200" dirty="0">
              <a:solidFill>
                <a:schemeClr val="accent2"/>
              </a:solidFill>
              <a:latin typeface="Montserrat" pitchFamily="2" charset="77"/>
              <a:ea typeface="+mn-ea"/>
              <a:cs typeface="+mn-cs"/>
            </a:endParaRPr>
          </a:p>
        </p:txBody>
      </p:sp>
      <p:sp>
        <p:nvSpPr>
          <p:cNvPr id="114" name="TextBox 54">
            <a:extLst>
              <a:ext uri="{FF2B5EF4-FFF2-40B4-BE49-F238E27FC236}">
                <a16:creationId xmlns:a16="http://schemas.microsoft.com/office/drawing/2014/main" id="{80874F88-F4B2-3C0F-D844-3E9DB6BD0699}"/>
              </a:ext>
            </a:extLst>
          </p:cNvPr>
          <p:cNvSpPr txBox="1"/>
          <p:nvPr/>
        </p:nvSpPr>
        <p:spPr>
          <a:xfrm>
            <a:off x="7180190" y="735185"/>
            <a:ext cx="1425735" cy="573170"/>
          </a:xfrm>
          <a:prstGeom prst="rect">
            <a:avLst/>
          </a:prstGeom>
        </p:spPr>
        <p:txBody>
          <a:bodyPr wrap="square" lIns="0" tIns="0" rIns="0" bIns="0" rtlCol="0" anchor="t">
            <a:spAutoFit/>
          </a:bodyPr>
          <a:lstStyle/>
          <a:p>
            <a:pPr>
              <a:lnSpc>
                <a:spcPts val="2280"/>
              </a:lnSpc>
              <a:spcBef>
                <a:spcPct val="0"/>
              </a:spcBef>
            </a:pPr>
            <a:r>
              <a:rPr lang="en-US" sz="1800" b="1" kern="1200" dirty="0">
                <a:solidFill>
                  <a:srgbClr val="00AF73"/>
                </a:solidFill>
                <a:latin typeface="Montserrat" pitchFamily="2" charset="77"/>
                <a:ea typeface="+mn-ea"/>
                <a:cs typeface="+mn-cs"/>
                <a:sym typeface="Open Sauce Bold"/>
              </a:rPr>
              <a:t>Metas de </a:t>
            </a:r>
            <a:r>
              <a:rPr lang="en-US" sz="1800" b="1" kern="1200" dirty="0" err="1">
                <a:solidFill>
                  <a:srgbClr val="00AF73"/>
                </a:solidFill>
                <a:latin typeface="Montserrat" pitchFamily="2" charset="77"/>
                <a:ea typeface="+mn-ea"/>
                <a:cs typeface="+mn-cs"/>
                <a:sym typeface="Open Sauce Bold"/>
              </a:rPr>
              <a:t>aprendizaje</a:t>
            </a:r>
            <a:endParaRPr lang="en-US" sz="2000" b="1" dirty="0">
              <a:solidFill>
                <a:srgbClr val="00AF73"/>
              </a:solidFill>
              <a:latin typeface="Montserrat" pitchFamily="2" charset="77"/>
              <a:ea typeface="Open Sauce Bold"/>
              <a:cs typeface="Open Sauce Bold"/>
              <a:sym typeface="Open Sauce Bold"/>
            </a:endParaRPr>
          </a:p>
        </p:txBody>
      </p:sp>
      <p:sp>
        <p:nvSpPr>
          <p:cNvPr id="116" name="TextBox 55">
            <a:extLst>
              <a:ext uri="{FF2B5EF4-FFF2-40B4-BE49-F238E27FC236}">
                <a16:creationId xmlns:a16="http://schemas.microsoft.com/office/drawing/2014/main" id="{50199B31-0A79-1A53-415A-B87D82488AE2}"/>
              </a:ext>
            </a:extLst>
          </p:cNvPr>
          <p:cNvSpPr txBox="1"/>
          <p:nvPr/>
        </p:nvSpPr>
        <p:spPr>
          <a:xfrm>
            <a:off x="699811" y="4758665"/>
            <a:ext cx="5346580" cy="365100"/>
          </a:xfrm>
          <a:prstGeom prst="rect">
            <a:avLst/>
          </a:prstGeom>
        </p:spPr>
        <p:txBody>
          <a:bodyPr wrap="square" lIns="0" tIns="0" rIns="0" bIns="0" rtlCol="0" anchor="t">
            <a:spAutoFit/>
          </a:bodyPr>
          <a:lstStyle/>
          <a:p>
            <a:pPr>
              <a:lnSpc>
                <a:spcPts val="1510"/>
              </a:lnSpc>
              <a:spcBef>
                <a:spcPct val="0"/>
              </a:spcBef>
            </a:pPr>
            <a:r>
              <a:rPr lang="en-US" sz="900" b="1" dirty="0">
                <a:solidFill>
                  <a:schemeClr val="bg1"/>
                </a:solidFill>
                <a:latin typeface="Montserrat" pitchFamily="2" charset="77"/>
                <a:ea typeface="Open Sauce Bold"/>
                <a:cs typeface="Open Sauce Bold"/>
                <a:sym typeface="Open Sauce Bold"/>
              </a:rPr>
              <a:t>*Se </a:t>
            </a:r>
            <a:r>
              <a:rPr lang="en-US" sz="900" b="1" dirty="0" err="1">
                <a:solidFill>
                  <a:schemeClr val="bg1"/>
                </a:solidFill>
                <a:latin typeface="Montserrat" pitchFamily="2" charset="77"/>
                <a:ea typeface="Open Sauce Bold"/>
                <a:cs typeface="Open Sauce Bold"/>
                <a:sym typeface="Open Sauce Bold"/>
              </a:rPr>
              <a:t>recomienda</a:t>
            </a:r>
            <a:r>
              <a:rPr lang="en-US" sz="900" b="1" dirty="0">
                <a:solidFill>
                  <a:schemeClr val="bg1"/>
                </a:solidFill>
                <a:latin typeface="Montserrat" pitchFamily="2" charset="77"/>
                <a:ea typeface="Open Sauce Bold"/>
                <a:cs typeface="Open Sauce Bold"/>
                <a:sym typeface="Open Sauce Bold"/>
              </a:rPr>
              <a:t> NO </a:t>
            </a:r>
            <a:r>
              <a:rPr lang="en-US" sz="900" b="1" dirty="0" err="1">
                <a:solidFill>
                  <a:schemeClr val="bg1"/>
                </a:solidFill>
                <a:latin typeface="Montserrat" pitchFamily="2" charset="77"/>
                <a:ea typeface="Open Sauce Bold"/>
                <a:cs typeface="Open Sauce Bold"/>
                <a:sym typeface="Open Sauce Bold"/>
              </a:rPr>
              <a:t>transformar</a:t>
            </a:r>
            <a:r>
              <a:rPr lang="en-US" sz="900" b="1" dirty="0">
                <a:solidFill>
                  <a:schemeClr val="bg1"/>
                </a:solidFill>
                <a:latin typeface="Montserrat" pitchFamily="2" charset="77"/>
                <a:ea typeface="Open Sauce Bold"/>
                <a:cs typeface="Open Sauce Bold"/>
                <a:sym typeface="Open Sauce Bold"/>
              </a:rPr>
              <a:t> </a:t>
            </a:r>
            <a:r>
              <a:rPr lang="en-US" sz="900" b="1" dirty="0" err="1">
                <a:solidFill>
                  <a:schemeClr val="bg1"/>
                </a:solidFill>
                <a:latin typeface="Montserrat" pitchFamily="2" charset="77"/>
                <a:ea typeface="Open Sauce Bold"/>
                <a:cs typeface="Open Sauce Bold"/>
                <a:sym typeface="Open Sauce Bold"/>
              </a:rPr>
              <a:t>el</a:t>
            </a:r>
            <a:r>
              <a:rPr lang="en-US" sz="900" b="1" dirty="0">
                <a:solidFill>
                  <a:schemeClr val="bg1"/>
                </a:solidFill>
                <a:latin typeface="Montserrat" pitchFamily="2" charset="77"/>
                <a:ea typeface="Open Sauce Bold"/>
                <a:cs typeface="Open Sauce Bold"/>
                <a:sym typeface="Open Sauce Bold"/>
              </a:rPr>
              <a:t> </a:t>
            </a:r>
            <a:r>
              <a:rPr lang="en-US" sz="900" b="1" dirty="0" err="1">
                <a:solidFill>
                  <a:schemeClr val="bg1"/>
                </a:solidFill>
                <a:latin typeface="Montserrat" pitchFamily="2" charset="77"/>
                <a:ea typeface="Open Sauce Bold"/>
                <a:cs typeface="Open Sauce Bold"/>
                <a:sym typeface="Open Sauce Bold"/>
              </a:rPr>
              <a:t>objetivo</a:t>
            </a:r>
            <a:r>
              <a:rPr lang="en-US" sz="900" b="1" dirty="0">
                <a:solidFill>
                  <a:schemeClr val="bg1"/>
                </a:solidFill>
                <a:latin typeface="Montserrat" pitchFamily="2" charset="77"/>
                <a:ea typeface="Open Sauce Bold"/>
                <a:cs typeface="Open Sauce Bold"/>
                <a:sym typeface="Open Sauce Bold"/>
              </a:rPr>
              <a:t> o meta de </a:t>
            </a:r>
            <a:r>
              <a:rPr lang="en-US" sz="900" b="1" dirty="0" err="1">
                <a:solidFill>
                  <a:schemeClr val="bg1"/>
                </a:solidFill>
                <a:latin typeface="Montserrat" pitchFamily="2" charset="77"/>
                <a:ea typeface="Open Sauce Bold"/>
                <a:cs typeface="Open Sauce Bold"/>
                <a:sym typeface="Open Sauce Bold"/>
              </a:rPr>
              <a:t>aprendizaje</a:t>
            </a:r>
            <a:r>
              <a:rPr lang="en-US" sz="900" b="1" dirty="0">
                <a:solidFill>
                  <a:schemeClr val="bg1"/>
                </a:solidFill>
                <a:latin typeface="Montserrat" pitchFamily="2" charset="77"/>
                <a:ea typeface="Open Sauce Bold"/>
                <a:cs typeface="Open Sauce Bold"/>
                <a:sym typeface="Open Sauce Bold"/>
              </a:rPr>
              <a:t>, </a:t>
            </a:r>
            <a:r>
              <a:rPr lang="en-US" sz="900" b="1" dirty="0" err="1">
                <a:solidFill>
                  <a:schemeClr val="bg1"/>
                </a:solidFill>
                <a:latin typeface="Montserrat" pitchFamily="2" charset="77"/>
                <a:ea typeface="Open Sauce Bold"/>
                <a:cs typeface="Open Sauce Bold"/>
                <a:sym typeface="Open Sauce Bold"/>
              </a:rPr>
              <a:t>más</a:t>
            </a:r>
            <a:r>
              <a:rPr lang="en-US" sz="900" b="1" dirty="0">
                <a:solidFill>
                  <a:schemeClr val="bg1"/>
                </a:solidFill>
                <a:latin typeface="Montserrat" pitchFamily="2" charset="77"/>
                <a:ea typeface="Open Sauce Bold"/>
                <a:cs typeface="Open Sauce Bold"/>
                <a:sym typeface="Open Sauce Bold"/>
              </a:rPr>
              <a:t> bien </a:t>
            </a:r>
            <a:r>
              <a:rPr lang="en-US" sz="900" b="1" dirty="0" err="1">
                <a:solidFill>
                  <a:schemeClr val="bg1"/>
                </a:solidFill>
                <a:latin typeface="Montserrat" pitchFamily="2" charset="77"/>
                <a:ea typeface="Open Sauce Bold"/>
                <a:cs typeface="Open Sauce Bold"/>
                <a:sym typeface="Open Sauce Bold"/>
              </a:rPr>
              <a:t>transformar</a:t>
            </a:r>
            <a:r>
              <a:rPr lang="en-US" sz="900" b="1" dirty="0">
                <a:solidFill>
                  <a:schemeClr val="bg1"/>
                </a:solidFill>
                <a:latin typeface="Montserrat" pitchFamily="2" charset="77"/>
                <a:ea typeface="Open Sauce Bold"/>
                <a:cs typeface="Open Sauce Bold"/>
                <a:sym typeface="Open Sauce Bold"/>
              </a:rPr>
              <a:t> </a:t>
            </a:r>
            <a:r>
              <a:rPr lang="en-US" sz="900" b="1" dirty="0" err="1">
                <a:solidFill>
                  <a:schemeClr val="bg1"/>
                </a:solidFill>
                <a:latin typeface="Montserrat" pitchFamily="2" charset="77"/>
                <a:ea typeface="Open Sauce Bold"/>
                <a:cs typeface="Open Sauce Bold"/>
                <a:sym typeface="Open Sauce Bold"/>
              </a:rPr>
              <a:t>el</a:t>
            </a:r>
            <a:r>
              <a:rPr lang="en-US" sz="900" b="1" dirty="0">
                <a:solidFill>
                  <a:schemeClr val="bg1"/>
                </a:solidFill>
                <a:latin typeface="Montserrat" pitchFamily="2" charset="77"/>
                <a:ea typeface="Open Sauce Bold"/>
                <a:cs typeface="Open Sauce Bold"/>
                <a:sym typeface="Open Sauce Bold"/>
              </a:rPr>
              <a:t> </a:t>
            </a:r>
            <a:r>
              <a:rPr lang="en-US" sz="900" b="1" dirty="0" err="1">
                <a:solidFill>
                  <a:schemeClr val="bg1"/>
                </a:solidFill>
                <a:latin typeface="Montserrat" pitchFamily="2" charset="77"/>
                <a:ea typeface="Open Sauce Bold"/>
                <a:cs typeface="Open Sauce Bold"/>
                <a:sym typeface="Open Sauce Bold"/>
              </a:rPr>
              <a:t>cómo</a:t>
            </a:r>
            <a:r>
              <a:rPr lang="en-US" sz="900" b="1" dirty="0">
                <a:solidFill>
                  <a:schemeClr val="bg1"/>
                </a:solidFill>
                <a:latin typeface="Montserrat" pitchFamily="2" charset="77"/>
                <a:ea typeface="Open Sauce Bold"/>
                <a:cs typeface="Open Sauce Bold"/>
                <a:sym typeface="Open Sauce Bold"/>
              </a:rPr>
              <a:t> se </a:t>
            </a:r>
            <a:r>
              <a:rPr lang="en-US" sz="900" b="1" dirty="0" err="1">
                <a:solidFill>
                  <a:schemeClr val="bg1"/>
                </a:solidFill>
                <a:latin typeface="Montserrat" pitchFamily="2" charset="77"/>
                <a:ea typeface="Open Sauce Bold"/>
                <a:cs typeface="Open Sauce Bold"/>
                <a:sym typeface="Open Sauce Bold"/>
              </a:rPr>
              <a:t>aprende</a:t>
            </a:r>
            <a:r>
              <a:rPr lang="en-US" sz="900" b="1" dirty="0">
                <a:solidFill>
                  <a:schemeClr val="bg1"/>
                </a:solidFill>
                <a:latin typeface="Montserrat" pitchFamily="2" charset="77"/>
                <a:ea typeface="Open Sauce Bold"/>
                <a:cs typeface="Open Sauce Bold"/>
                <a:sym typeface="Open Sauce Bold"/>
              </a:rPr>
              <a:t>; a </a:t>
            </a:r>
            <a:r>
              <a:rPr lang="en-US" sz="900" b="1" dirty="0" err="1">
                <a:solidFill>
                  <a:schemeClr val="bg1"/>
                </a:solidFill>
                <a:latin typeface="Montserrat" pitchFamily="2" charset="77"/>
                <a:ea typeface="Open Sauce Bold"/>
                <a:cs typeface="Open Sauce Bold"/>
                <a:sym typeface="Open Sauce Bold"/>
              </a:rPr>
              <a:t>través</a:t>
            </a:r>
            <a:r>
              <a:rPr lang="en-US" sz="900" b="1" dirty="0">
                <a:solidFill>
                  <a:schemeClr val="bg1"/>
                </a:solidFill>
                <a:latin typeface="Montserrat" pitchFamily="2" charset="77"/>
                <a:ea typeface="Open Sauce Bold"/>
                <a:cs typeface="Open Sauce Bold"/>
                <a:sym typeface="Open Sauce Bold"/>
              </a:rPr>
              <a:t> de </a:t>
            </a:r>
            <a:r>
              <a:rPr lang="en-US" sz="900" b="1" dirty="0" err="1">
                <a:solidFill>
                  <a:schemeClr val="bg1"/>
                </a:solidFill>
                <a:latin typeface="Montserrat" pitchFamily="2" charset="77"/>
                <a:ea typeface="Open Sauce Bold"/>
                <a:cs typeface="Open Sauce Bold"/>
                <a:sym typeface="Open Sauce Bold"/>
              </a:rPr>
              <a:t>ajustes</a:t>
            </a:r>
            <a:r>
              <a:rPr lang="en-US" sz="900" b="1" dirty="0">
                <a:solidFill>
                  <a:schemeClr val="bg1"/>
                </a:solidFill>
                <a:latin typeface="Montserrat" pitchFamily="2" charset="77"/>
                <a:ea typeface="Open Sauce Bold"/>
                <a:cs typeface="Open Sauce Bold"/>
                <a:sym typeface="Open Sauce Bold"/>
              </a:rPr>
              <a:t> </a:t>
            </a:r>
            <a:r>
              <a:rPr lang="en-US" sz="900" b="1" dirty="0" err="1">
                <a:solidFill>
                  <a:schemeClr val="bg1"/>
                </a:solidFill>
                <a:latin typeface="Montserrat" pitchFamily="2" charset="77"/>
                <a:ea typeface="Open Sauce Bold"/>
                <a:cs typeface="Open Sauce Bold"/>
                <a:sym typeface="Open Sauce Bold"/>
              </a:rPr>
              <a:t>didácticos</a:t>
            </a:r>
            <a:r>
              <a:rPr lang="en-US" sz="900" b="1" dirty="0">
                <a:solidFill>
                  <a:schemeClr val="bg1"/>
                </a:solidFill>
                <a:latin typeface="Montserrat" pitchFamily="2" charset="77"/>
                <a:ea typeface="Open Sauce Bold"/>
                <a:cs typeface="Open Sauce Bold"/>
                <a:sym typeface="Open Sauce Bold"/>
              </a:rPr>
              <a:t>, </a:t>
            </a:r>
            <a:r>
              <a:rPr lang="en-US" sz="900" b="1" dirty="0" err="1">
                <a:solidFill>
                  <a:schemeClr val="bg1"/>
                </a:solidFill>
                <a:latin typeface="Montserrat" pitchFamily="2" charset="77"/>
                <a:ea typeface="Open Sauce Bold"/>
                <a:cs typeface="Open Sauce Bold"/>
                <a:sym typeface="Open Sauce Bold"/>
              </a:rPr>
              <a:t>metodológicos</a:t>
            </a:r>
            <a:r>
              <a:rPr lang="en-US" sz="900" b="1" dirty="0">
                <a:solidFill>
                  <a:schemeClr val="bg1"/>
                </a:solidFill>
                <a:latin typeface="Montserrat" pitchFamily="2" charset="77"/>
                <a:ea typeface="Open Sauce Bold"/>
                <a:cs typeface="Open Sauce Bold"/>
                <a:sym typeface="Open Sauce Bold"/>
              </a:rPr>
              <a:t> y </a:t>
            </a:r>
            <a:r>
              <a:rPr lang="en-US" sz="900" b="1" dirty="0" err="1">
                <a:solidFill>
                  <a:schemeClr val="bg1"/>
                </a:solidFill>
                <a:latin typeface="Montserrat" pitchFamily="2" charset="77"/>
                <a:ea typeface="Open Sauce Bold"/>
                <a:cs typeface="Open Sauce Bold"/>
                <a:sym typeface="Open Sauce Bold"/>
              </a:rPr>
              <a:t>evaluativos</a:t>
            </a:r>
            <a:endParaRPr lang="en-US" sz="900" b="1" dirty="0">
              <a:solidFill>
                <a:schemeClr val="bg1"/>
              </a:solidFill>
              <a:latin typeface="Montserrat" pitchFamily="2" charset="77"/>
              <a:ea typeface="Open Sauce Bold"/>
              <a:cs typeface="Open Sauce Bold"/>
              <a:sym typeface="Open Sauce Bold"/>
            </a:endParaRPr>
          </a:p>
        </p:txBody>
      </p:sp>
      <p:sp>
        <p:nvSpPr>
          <p:cNvPr id="13" name="AutoShape 41">
            <a:extLst>
              <a:ext uri="{FF2B5EF4-FFF2-40B4-BE49-F238E27FC236}">
                <a16:creationId xmlns:a16="http://schemas.microsoft.com/office/drawing/2014/main" id="{6C3F6F10-459B-D6F1-74BE-83CA00A4C868}"/>
              </a:ext>
            </a:extLst>
          </p:cNvPr>
          <p:cNvSpPr/>
          <p:nvPr/>
        </p:nvSpPr>
        <p:spPr>
          <a:xfrm flipH="1" flipV="1">
            <a:off x="2431331" y="940728"/>
            <a:ext cx="0" cy="1197520"/>
          </a:xfrm>
          <a:prstGeom prst="line">
            <a:avLst/>
          </a:prstGeom>
          <a:ln w="19050" cap="flat">
            <a:solidFill>
              <a:srgbClr val="ED7D31"/>
            </a:solidFill>
            <a:prstDash val="sysDot"/>
            <a:headEnd type="none" w="sm" len="sm"/>
            <a:tailEnd type="oval" w="lg" len="lg"/>
          </a:ln>
        </p:spPr>
        <p:txBody>
          <a:bodyPr/>
          <a:lstStyle/>
          <a:p>
            <a:endParaRPr lang="es-CO" sz="900">
              <a:latin typeface="Montserrat" pitchFamily="2" charset="77"/>
            </a:endParaRPr>
          </a:p>
        </p:txBody>
      </p:sp>
    </p:spTree>
    <p:extLst>
      <p:ext uri="{BB962C8B-B14F-4D97-AF65-F5344CB8AC3E}">
        <p14:creationId xmlns:p14="http://schemas.microsoft.com/office/powerpoint/2010/main" val="9659264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9"/>
          <p:cNvSpPr txBox="1"/>
          <p:nvPr/>
        </p:nvSpPr>
        <p:spPr>
          <a:xfrm>
            <a:off x="1206779" y="284595"/>
            <a:ext cx="7425385" cy="354905"/>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nSpc>
                <a:spcPts val="2880"/>
              </a:lnSpc>
            </a:pPr>
            <a:r>
              <a:rPr lang="es-CO" sz="2400" b="1" dirty="0">
                <a:solidFill>
                  <a:srgbClr val="942092"/>
                </a:solidFill>
                <a:latin typeface="Montserrat" pitchFamily="2" charset="77"/>
                <a:sym typeface="Montserrat Bold"/>
              </a:rPr>
              <a:t>Qué es el PIAR </a:t>
            </a:r>
            <a:endParaRPr lang="es-CO" sz="2400" b="1" dirty="0">
              <a:solidFill>
                <a:srgbClr val="942092"/>
              </a:solidFill>
              <a:latin typeface="Montserrat" pitchFamily="2" charset="77"/>
            </a:endParaRPr>
          </a:p>
        </p:txBody>
      </p:sp>
      <p:sp>
        <p:nvSpPr>
          <p:cNvPr id="10" name="TextBox 10"/>
          <p:cNvSpPr txBox="1"/>
          <p:nvPr/>
        </p:nvSpPr>
        <p:spPr>
          <a:xfrm>
            <a:off x="1206779" y="786411"/>
            <a:ext cx="5239193" cy="1292662"/>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r>
              <a:rPr lang="en-US" sz="1400" dirty="0">
                <a:solidFill>
                  <a:srgbClr val="000000"/>
                </a:solidFill>
                <a:latin typeface="Montserrat" pitchFamily="2" charset="77"/>
                <a:ea typeface="Montserrat"/>
                <a:cs typeface="Montserrat"/>
                <a:sym typeface="Montserrat"/>
              </a:rPr>
              <a:t>E</a:t>
            </a:r>
            <a:r>
              <a:rPr lang="es-CO" sz="1400" dirty="0">
                <a:solidFill>
                  <a:srgbClr val="000000"/>
                </a:solidFill>
                <a:latin typeface="Montserrat" pitchFamily="2" charset="77"/>
                <a:ea typeface="Montserrat"/>
                <a:cs typeface="Montserrat"/>
                <a:sym typeface="Montserrat"/>
              </a:rPr>
              <a:t>l PIAR es una herramienta pedagógica que garantiza que los procesos de enseñanza y aprendizaje de las y los estudiantes con discapacidad o aquellos que lo requieran, basados en la valoración pedagógica, que incluyen los apoyos, ajustes razonables, para promover su participación, permanencia y promoción. </a:t>
            </a:r>
            <a:endParaRPr lang="es-CO" sz="1400" dirty="0">
              <a:solidFill>
                <a:srgbClr val="000000"/>
              </a:solidFill>
              <a:latin typeface="Montserrat" pitchFamily="2" charset="77"/>
              <a:ea typeface="Montserrat"/>
              <a:cs typeface="Montserrat"/>
            </a:endParaRPr>
          </a:p>
        </p:txBody>
      </p:sp>
      <p:sp>
        <p:nvSpPr>
          <p:cNvPr id="14" name="CuadroTexto 13">
            <a:extLst>
              <a:ext uri="{FF2B5EF4-FFF2-40B4-BE49-F238E27FC236}">
                <a16:creationId xmlns:a16="http://schemas.microsoft.com/office/drawing/2014/main" id="{B199D1BC-BD58-5E12-E72C-E234AFE8579F}"/>
              </a:ext>
            </a:extLst>
          </p:cNvPr>
          <p:cNvSpPr txBox="1"/>
          <p:nvPr/>
        </p:nvSpPr>
        <p:spPr>
          <a:xfrm>
            <a:off x="3731529" y="2421478"/>
            <a:ext cx="4424919" cy="21852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kern="1200" dirty="0">
                <a:solidFill>
                  <a:srgbClr val="ED7D31"/>
                </a:solidFill>
                <a:latin typeface="Montserrat" pitchFamily="2" charset="77"/>
                <a:ea typeface="+mn-ea"/>
                <a:cs typeface="+mn-cs"/>
              </a:rPr>
              <a:t>¿</a:t>
            </a:r>
            <a:r>
              <a:rPr lang="en-US" sz="2400" b="1" kern="1200" dirty="0" err="1">
                <a:solidFill>
                  <a:srgbClr val="ED7D31"/>
                </a:solidFill>
                <a:latin typeface="Montserrat" pitchFamily="2" charset="77"/>
                <a:ea typeface="+mn-ea"/>
                <a:cs typeface="+mn-cs"/>
              </a:rPr>
              <a:t>Cuándo</a:t>
            </a:r>
            <a:r>
              <a:rPr lang="en-US" sz="2400" b="1" kern="1200" dirty="0">
                <a:solidFill>
                  <a:srgbClr val="ED7D31"/>
                </a:solidFill>
                <a:latin typeface="Montserrat" pitchFamily="2" charset="77"/>
                <a:ea typeface="+mn-ea"/>
                <a:cs typeface="+mn-cs"/>
              </a:rPr>
              <a:t> se </a:t>
            </a:r>
            <a:r>
              <a:rPr lang="en-US" sz="2400" b="1" kern="1200" dirty="0" err="1">
                <a:solidFill>
                  <a:srgbClr val="ED7D31"/>
                </a:solidFill>
                <a:latin typeface="Montserrat" pitchFamily="2" charset="77"/>
                <a:ea typeface="+mn-ea"/>
                <a:cs typeface="+mn-cs"/>
              </a:rPr>
              <a:t>debe</a:t>
            </a:r>
            <a:r>
              <a:rPr lang="en-US" sz="2400" b="1" kern="1200" dirty="0">
                <a:solidFill>
                  <a:srgbClr val="ED7D31"/>
                </a:solidFill>
                <a:latin typeface="Montserrat" pitchFamily="2" charset="77"/>
                <a:ea typeface="+mn-ea"/>
                <a:cs typeface="+mn-cs"/>
              </a:rPr>
              <a:t> </a:t>
            </a:r>
            <a:r>
              <a:rPr lang="en-US" sz="2400" b="1" kern="1200" dirty="0" err="1">
                <a:solidFill>
                  <a:srgbClr val="ED7D31"/>
                </a:solidFill>
                <a:latin typeface="Montserrat" pitchFamily="2" charset="77"/>
                <a:ea typeface="+mn-ea"/>
                <a:cs typeface="+mn-cs"/>
              </a:rPr>
              <a:t>realizar</a:t>
            </a:r>
            <a:r>
              <a:rPr lang="en-US" sz="2400" b="1" kern="1200" dirty="0">
                <a:solidFill>
                  <a:srgbClr val="ED7D31"/>
                </a:solidFill>
                <a:latin typeface="Montserrat" pitchFamily="2" charset="77"/>
                <a:ea typeface="+mn-ea"/>
                <a:cs typeface="+mn-cs"/>
              </a:rPr>
              <a:t>?</a:t>
            </a:r>
          </a:p>
          <a:p>
            <a:endParaRPr lang="en-US" dirty="0">
              <a:latin typeface="Montserrat" pitchFamily="2" charset="77"/>
            </a:endParaRPr>
          </a:p>
          <a:p>
            <a:r>
              <a:rPr lang="en-US" dirty="0">
                <a:latin typeface="Montserrat" pitchFamily="2" charset="77"/>
              </a:rPr>
              <a:t>Durante </a:t>
            </a:r>
            <a:r>
              <a:rPr lang="en-US" dirty="0" err="1">
                <a:latin typeface="Montserrat" pitchFamily="2" charset="77"/>
              </a:rPr>
              <a:t>el</a:t>
            </a:r>
            <a:r>
              <a:rPr lang="en-US" dirty="0">
                <a:latin typeface="Montserrat" pitchFamily="2" charset="77"/>
              </a:rPr>
              <a:t> primer </a:t>
            </a:r>
            <a:r>
              <a:rPr lang="en-US" dirty="0" err="1">
                <a:latin typeface="Montserrat" pitchFamily="2" charset="77"/>
              </a:rPr>
              <a:t>trimestre</a:t>
            </a:r>
            <a:r>
              <a:rPr lang="en-US" dirty="0">
                <a:latin typeface="Montserrat" pitchFamily="2" charset="77"/>
              </a:rPr>
              <a:t> del </a:t>
            </a:r>
            <a:r>
              <a:rPr lang="en-US" dirty="0" err="1">
                <a:latin typeface="Montserrat" pitchFamily="2" charset="77"/>
              </a:rPr>
              <a:t>año</a:t>
            </a:r>
            <a:r>
              <a:rPr lang="en-US" dirty="0">
                <a:latin typeface="Montserrat" pitchFamily="2" charset="77"/>
              </a:rPr>
              <a:t> escolar.</a:t>
            </a:r>
            <a:br>
              <a:rPr lang="en-US" dirty="0">
                <a:latin typeface="Montserrat" pitchFamily="2" charset="77"/>
              </a:rPr>
            </a:br>
            <a:r>
              <a:rPr lang="en-US" dirty="0">
                <a:latin typeface="Montserrat" pitchFamily="2" charset="77"/>
              </a:rPr>
              <a:t>Se </a:t>
            </a:r>
            <a:r>
              <a:rPr lang="en-US" dirty="0" err="1">
                <a:latin typeface="Montserrat" pitchFamily="2" charset="77"/>
              </a:rPr>
              <a:t>actualizará</a:t>
            </a:r>
            <a:r>
              <a:rPr lang="en-US" dirty="0">
                <a:latin typeface="Montserrat" pitchFamily="2" charset="77"/>
              </a:rPr>
              <a:t> </a:t>
            </a:r>
            <a:r>
              <a:rPr lang="en-US" dirty="0" err="1">
                <a:latin typeface="Montserrat" pitchFamily="2" charset="77"/>
              </a:rPr>
              <a:t>anualmente</a:t>
            </a:r>
            <a:r>
              <a:rPr lang="en-US" dirty="0">
                <a:latin typeface="Montserrat" pitchFamily="2" charset="77"/>
              </a:rPr>
              <a:t> y </a:t>
            </a:r>
            <a:r>
              <a:rPr lang="en-US" dirty="0" err="1">
                <a:latin typeface="Montserrat" pitchFamily="2" charset="77"/>
              </a:rPr>
              <a:t>esto</a:t>
            </a:r>
            <a:r>
              <a:rPr lang="en-US" dirty="0">
                <a:latin typeface="Montserrat" pitchFamily="2" charset="77"/>
              </a:rPr>
              <a:t> </a:t>
            </a:r>
            <a:r>
              <a:rPr lang="en-US" dirty="0" err="1">
                <a:latin typeface="Montserrat" pitchFamily="2" charset="77"/>
              </a:rPr>
              <a:t>facilitará</a:t>
            </a:r>
            <a:r>
              <a:rPr lang="en-US" dirty="0">
                <a:latin typeface="Montserrat" pitchFamily="2" charset="77"/>
              </a:rPr>
              <a:t> la </a:t>
            </a:r>
            <a:r>
              <a:rPr lang="en-US" dirty="0" err="1">
                <a:latin typeface="Montserrat" pitchFamily="2" charset="77"/>
              </a:rPr>
              <a:t>entrega</a:t>
            </a:r>
            <a:r>
              <a:rPr lang="en-US" dirty="0">
                <a:latin typeface="Montserrat" pitchFamily="2" charset="77"/>
              </a:rPr>
              <a:t> </a:t>
            </a:r>
            <a:r>
              <a:rPr lang="en-US" dirty="0" err="1">
                <a:latin typeface="Montserrat" pitchFamily="2" charset="77"/>
              </a:rPr>
              <a:t>pedagógica</a:t>
            </a:r>
            <a:r>
              <a:rPr lang="en-US" dirty="0">
                <a:latin typeface="Montserrat" pitchFamily="2" charset="77"/>
              </a:rPr>
              <a:t> entre </a:t>
            </a:r>
            <a:r>
              <a:rPr lang="en-US" dirty="0" err="1">
                <a:latin typeface="Montserrat" pitchFamily="2" charset="77"/>
              </a:rPr>
              <a:t>grados</a:t>
            </a:r>
            <a:r>
              <a:rPr lang="en-US" dirty="0">
                <a:latin typeface="Montserrat" pitchFamily="2" charset="77"/>
              </a:rPr>
              <a:t>.</a:t>
            </a:r>
          </a:p>
          <a:p>
            <a:br>
              <a:rPr lang="en-US" dirty="0">
                <a:latin typeface="Montserrat" pitchFamily="2" charset="77"/>
              </a:rPr>
            </a:br>
            <a:r>
              <a:rPr lang="en-US" dirty="0">
                <a:latin typeface="Montserrat" pitchFamily="2" charset="77"/>
              </a:rPr>
              <a:t>La IE </a:t>
            </a:r>
            <a:r>
              <a:rPr lang="en-US" dirty="0" err="1">
                <a:latin typeface="Montserrat" pitchFamily="2" charset="77"/>
              </a:rPr>
              <a:t>deberá</a:t>
            </a:r>
            <a:r>
              <a:rPr lang="en-US" dirty="0">
                <a:latin typeface="Montserrat" pitchFamily="2" charset="77"/>
              </a:rPr>
              <a:t> </a:t>
            </a:r>
            <a:r>
              <a:rPr lang="en-US" dirty="0" err="1">
                <a:latin typeface="Montserrat" pitchFamily="2" charset="77"/>
              </a:rPr>
              <a:t>hacer</a:t>
            </a:r>
            <a:r>
              <a:rPr lang="en-US" dirty="0">
                <a:latin typeface="Montserrat" pitchFamily="2" charset="77"/>
              </a:rPr>
              <a:t> </a:t>
            </a:r>
            <a:r>
              <a:rPr lang="en-US" dirty="0" err="1">
                <a:latin typeface="Montserrat" pitchFamily="2" charset="77"/>
              </a:rPr>
              <a:t>los</a:t>
            </a:r>
            <a:r>
              <a:rPr lang="en-US" dirty="0">
                <a:latin typeface="Montserrat" pitchFamily="2" charset="77"/>
              </a:rPr>
              <a:t> </a:t>
            </a:r>
            <a:r>
              <a:rPr lang="en-US" dirty="0" err="1">
                <a:latin typeface="Montserrat" pitchFamily="2" charset="77"/>
              </a:rPr>
              <a:t>seguimientos</a:t>
            </a:r>
            <a:r>
              <a:rPr lang="en-US" dirty="0">
                <a:latin typeface="Montserrat" pitchFamily="2" charset="77"/>
              </a:rPr>
              <a:t> </a:t>
            </a:r>
            <a:r>
              <a:rPr lang="en-US" dirty="0" err="1">
                <a:latin typeface="Montserrat" pitchFamily="2" charset="77"/>
              </a:rPr>
              <a:t>periódicos</a:t>
            </a:r>
            <a:r>
              <a:rPr lang="en-US" dirty="0">
                <a:latin typeface="Montserrat" pitchFamily="2" charset="77"/>
              </a:rPr>
              <a:t> </a:t>
            </a:r>
            <a:r>
              <a:rPr lang="en-US" dirty="0" err="1">
                <a:latin typeface="Montserrat" pitchFamily="2" charset="77"/>
              </a:rPr>
              <a:t>que</a:t>
            </a:r>
            <a:r>
              <a:rPr lang="en-US" dirty="0">
                <a:latin typeface="Montserrat" pitchFamily="2" charset="77"/>
              </a:rPr>
              <a:t> </a:t>
            </a:r>
            <a:r>
              <a:rPr lang="en-US" dirty="0" err="1">
                <a:latin typeface="Montserrat" pitchFamily="2" charset="77"/>
              </a:rPr>
              <a:t>establezca</a:t>
            </a:r>
            <a:r>
              <a:rPr lang="en-US" dirty="0">
                <a:latin typeface="Montserrat" pitchFamily="2" charset="77"/>
              </a:rPr>
              <a:t> </a:t>
            </a:r>
            <a:r>
              <a:rPr lang="en-US" dirty="0" err="1">
                <a:latin typeface="Montserrat" pitchFamily="2" charset="77"/>
              </a:rPr>
              <a:t>el</a:t>
            </a:r>
            <a:r>
              <a:rPr lang="en-US" dirty="0">
                <a:latin typeface="Montserrat" pitchFamily="2" charset="77"/>
              </a:rPr>
              <a:t> SIEE.</a:t>
            </a:r>
          </a:p>
          <a:p>
            <a:pPr algn="ctr"/>
            <a:endParaRPr lang="es-ES" dirty="0">
              <a:latin typeface="Montserrat" pitchFamily="2" charset="77"/>
            </a:endParaRPr>
          </a:p>
        </p:txBody>
      </p:sp>
      <p:pic>
        <p:nvPicPr>
          <p:cNvPr id="17" name="Gráfico 16" descr="Calendario con relleno sólido">
            <a:extLst>
              <a:ext uri="{FF2B5EF4-FFF2-40B4-BE49-F238E27FC236}">
                <a16:creationId xmlns:a16="http://schemas.microsoft.com/office/drawing/2014/main" id="{640FF7C4-19CB-E1D5-60F2-D9EC268045E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72961" y="2245432"/>
            <a:ext cx="2258568" cy="2258568"/>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2421537" y="1935911"/>
            <a:ext cx="1085412" cy="1085412"/>
          </a:xfrm>
          <a:custGeom>
            <a:avLst/>
            <a:gdLst/>
            <a:ahLst/>
            <a:cxnLst/>
            <a:rect l="l" t="t" r="r" b="b"/>
            <a:pathLst>
              <a:path w="2170824" h="2170824">
                <a:moveTo>
                  <a:pt x="0" y="0"/>
                </a:moveTo>
                <a:lnTo>
                  <a:pt x="2170824" y="0"/>
                </a:lnTo>
                <a:lnTo>
                  <a:pt x="2170824" y="2170823"/>
                </a:lnTo>
                <a:lnTo>
                  <a:pt x="0" y="21708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s-CO" sz="450">
              <a:latin typeface="Montserrat" pitchFamily="2" charset="77"/>
            </a:endParaRPr>
          </a:p>
        </p:txBody>
      </p:sp>
      <p:sp>
        <p:nvSpPr>
          <p:cNvPr id="5" name="Freeform 5"/>
          <p:cNvSpPr/>
          <p:nvPr/>
        </p:nvSpPr>
        <p:spPr>
          <a:xfrm>
            <a:off x="2386805" y="1905107"/>
            <a:ext cx="1147115" cy="1147115"/>
          </a:xfrm>
          <a:custGeom>
            <a:avLst/>
            <a:gdLst/>
            <a:ahLst/>
            <a:cxnLst/>
            <a:rect l="l" t="t" r="r" b="b"/>
            <a:pathLst>
              <a:path w="2294230" h="2294230">
                <a:moveTo>
                  <a:pt x="0" y="0"/>
                </a:moveTo>
                <a:lnTo>
                  <a:pt x="2294229" y="0"/>
                </a:lnTo>
                <a:lnTo>
                  <a:pt x="2294229" y="2294229"/>
                </a:lnTo>
                <a:lnTo>
                  <a:pt x="0" y="22942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s-CO" sz="450">
              <a:latin typeface="Montserrat" pitchFamily="2" charset="77"/>
            </a:endParaRPr>
          </a:p>
        </p:txBody>
      </p:sp>
      <p:grpSp>
        <p:nvGrpSpPr>
          <p:cNvPr id="6" name="Group 6"/>
          <p:cNvGrpSpPr/>
          <p:nvPr/>
        </p:nvGrpSpPr>
        <p:grpSpPr>
          <a:xfrm>
            <a:off x="2016287" y="1840799"/>
            <a:ext cx="1900885" cy="642242"/>
            <a:chOff x="0" y="0"/>
            <a:chExt cx="5069027" cy="1712646"/>
          </a:xfrm>
        </p:grpSpPr>
        <p:sp>
          <p:nvSpPr>
            <p:cNvPr id="7" name="Freeform 7"/>
            <p:cNvSpPr/>
            <p:nvPr/>
          </p:nvSpPr>
          <p:spPr>
            <a:xfrm>
              <a:off x="0" y="254"/>
              <a:ext cx="5069078" cy="1712468"/>
            </a:xfrm>
            <a:custGeom>
              <a:avLst/>
              <a:gdLst/>
              <a:ahLst/>
              <a:cxnLst/>
              <a:rect l="l" t="t" r="r" b="b"/>
              <a:pathLst>
                <a:path w="5069078" h="1712468">
                  <a:moveTo>
                    <a:pt x="2516759" y="0"/>
                  </a:moveTo>
                  <a:cubicBezTo>
                    <a:pt x="1582547" y="0"/>
                    <a:pt x="822960" y="756412"/>
                    <a:pt x="816864" y="1689100"/>
                  </a:cubicBezTo>
                  <a:lnTo>
                    <a:pt x="0" y="1689100"/>
                  </a:lnTo>
                  <a:lnTo>
                    <a:pt x="0" y="1712468"/>
                  </a:lnTo>
                  <a:lnTo>
                    <a:pt x="838327" y="1712468"/>
                  </a:lnTo>
                  <a:lnTo>
                    <a:pt x="838327" y="1701546"/>
                  </a:lnTo>
                  <a:cubicBezTo>
                    <a:pt x="838327" y="774954"/>
                    <a:pt x="1591818" y="23114"/>
                    <a:pt x="2516759" y="23114"/>
                  </a:cubicBezTo>
                  <a:cubicBezTo>
                    <a:pt x="3443351" y="23114"/>
                    <a:pt x="4194937" y="776605"/>
                    <a:pt x="4194937" y="1701546"/>
                  </a:cubicBezTo>
                  <a:lnTo>
                    <a:pt x="4194937" y="1712468"/>
                  </a:lnTo>
                  <a:lnTo>
                    <a:pt x="5069078" y="1712468"/>
                  </a:lnTo>
                  <a:lnTo>
                    <a:pt x="5069078" y="1689100"/>
                  </a:lnTo>
                  <a:lnTo>
                    <a:pt x="4218305" y="1689100"/>
                  </a:lnTo>
                  <a:cubicBezTo>
                    <a:pt x="4211955" y="756412"/>
                    <a:pt x="3450971" y="0"/>
                    <a:pt x="2516759" y="0"/>
                  </a:cubicBezTo>
                  <a:close/>
                </a:path>
              </a:pathLst>
            </a:custGeom>
            <a:solidFill>
              <a:srgbClr val="020203"/>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s-CO" sz="450">
                <a:latin typeface="Montserrat" pitchFamily="2" charset="77"/>
              </a:endParaRPr>
            </a:p>
          </p:txBody>
        </p:sp>
      </p:grpSp>
      <p:grpSp>
        <p:nvGrpSpPr>
          <p:cNvPr id="8" name="Group 8"/>
          <p:cNvGrpSpPr/>
          <p:nvPr/>
        </p:nvGrpSpPr>
        <p:grpSpPr>
          <a:xfrm>
            <a:off x="1984878" y="2446360"/>
            <a:ext cx="65694" cy="65099"/>
            <a:chOff x="0" y="0"/>
            <a:chExt cx="175184" cy="173596"/>
          </a:xfrm>
        </p:grpSpPr>
        <p:sp>
          <p:nvSpPr>
            <p:cNvPr id="9" name="Freeform 9"/>
            <p:cNvSpPr/>
            <p:nvPr/>
          </p:nvSpPr>
          <p:spPr>
            <a:xfrm>
              <a:off x="254" y="254"/>
              <a:ext cx="174625" cy="173228"/>
            </a:xfrm>
            <a:custGeom>
              <a:avLst/>
              <a:gdLst/>
              <a:ahLst/>
              <a:cxnLst/>
              <a:rect l="l" t="t" r="r" b="b"/>
              <a:pathLst>
                <a:path w="174625" h="173228">
                  <a:moveTo>
                    <a:pt x="86614" y="0"/>
                  </a:moveTo>
                  <a:cubicBezTo>
                    <a:pt x="38735" y="0"/>
                    <a:pt x="0" y="38735"/>
                    <a:pt x="0" y="86614"/>
                  </a:cubicBezTo>
                  <a:cubicBezTo>
                    <a:pt x="0" y="134493"/>
                    <a:pt x="38735" y="173228"/>
                    <a:pt x="86614" y="173228"/>
                  </a:cubicBezTo>
                  <a:cubicBezTo>
                    <a:pt x="134493" y="173228"/>
                    <a:pt x="174625" y="134493"/>
                    <a:pt x="174625" y="86614"/>
                  </a:cubicBezTo>
                  <a:cubicBezTo>
                    <a:pt x="174625" y="38735"/>
                    <a:pt x="134620" y="0"/>
                    <a:pt x="86614" y="0"/>
                  </a:cubicBezTo>
                  <a:close/>
                </a:path>
              </a:pathLst>
            </a:custGeom>
            <a:solidFill>
              <a:srgbClr val="020203"/>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s-CO" sz="450">
                <a:latin typeface="Montserrat" pitchFamily="2" charset="77"/>
              </a:endParaRPr>
            </a:p>
          </p:txBody>
        </p:sp>
      </p:grpSp>
      <p:grpSp>
        <p:nvGrpSpPr>
          <p:cNvPr id="10" name="Group 10"/>
          <p:cNvGrpSpPr/>
          <p:nvPr/>
        </p:nvGrpSpPr>
        <p:grpSpPr>
          <a:xfrm>
            <a:off x="3883449" y="2446360"/>
            <a:ext cx="64999" cy="65099"/>
            <a:chOff x="0" y="0"/>
            <a:chExt cx="173330" cy="173596"/>
          </a:xfrm>
        </p:grpSpPr>
        <p:sp>
          <p:nvSpPr>
            <p:cNvPr id="11" name="Freeform 11"/>
            <p:cNvSpPr/>
            <p:nvPr/>
          </p:nvSpPr>
          <p:spPr>
            <a:xfrm>
              <a:off x="0" y="254"/>
              <a:ext cx="173228" cy="173228"/>
            </a:xfrm>
            <a:custGeom>
              <a:avLst/>
              <a:gdLst/>
              <a:ahLst/>
              <a:cxnLst/>
              <a:rect l="l" t="t" r="r" b="b"/>
              <a:pathLst>
                <a:path w="173228" h="173228">
                  <a:moveTo>
                    <a:pt x="86614" y="0"/>
                  </a:moveTo>
                  <a:cubicBezTo>
                    <a:pt x="38735" y="0"/>
                    <a:pt x="0" y="38735"/>
                    <a:pt x="0" y="86614"/>
                  </a:cubicBezTo>
                  <a:cubicBezTo>
                    <a:pt x="0" y="134493"/>
                    <a:pt x="38735" y="173228"/>
                    <a:pt x="86614" y="173228"/>
                  </a:cubicBezTo>
                  <a:cubicBezTo>
                    <a:pt x="134493" y="173228"/>
                    <a:pt x="173228" y="134493"/>
                    <a:pt x="173228" y="86614"/>
                  </a:cubicBezTo>
                  <a:cubicBezTo>
                    <a:pt x="173228" y="38735"/>
                    <a:pt x="134620" y="0"/>
                    <a:pt x="86614" y="0"/>
                  </a:cubicBezTo>
                  <a:close/>
                </a:path>
              </a:pathLst>
            </a:custGeom>
            <a:solidFill>
              <a:srgbClr val="020203"/>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s-CO" sz="450">
                <a:latin typeface="Montserrat" pitchFamily="2" charset="77"/>
              </a:endParaRPr>
            </a:p>
          </p:txBody>
        </p:sp>
      </p:grpSp>
      <p:sp>
        <p:nvSpPr>
          <p:cNvPr id="12" name="Freeform 12"/>
          <p:cNvSpPr/>
          <p:nvPr/>
        </p:nvSpPr>
        <p:spPr>
          <a:xfrm>
            <a:off x="4031929" y="2044438"/>
            <a:ext cx="1085412" cy="1086007"/>
          </a:xfrm>
          <a:custGeom>
            <a:avLst/>
            <a:gdLst/>
            <a:ahLst/>
            <a:cxnLst/>
            <a:rect l="l" t="t" r="r" b="b"/>
            <a:pathLst>
              <a:path w="2170824" h="2172014">
                <a:moveTo>
                  <a:pt x="0" y="0"/>
                </a:moveTo>
                <a:lnTo>
                  <a:pt x="2170824" y="0"/>
                </a:lnTo>
                <a:lnTo>
                  <a:pt x="2170824" y="2172015"/>
                </a:lnTo>
                <a:lnTo>
                  <a:pt x="0" y="21720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s-CO" sz="450">
              <a:latin typeface="Montserrat" pitchFamily="2" charset="77"/>
            </a:endParaRPr>
          </a:p>
        </p:txBody>
      </p:sp>
      <p:sp>
        <p:nvSpPr>
          <p:cNvPr id="13" name="Freeform 13"/>
          <p:cNvSpPr/>
          <p:nvPr/>
        </p:nvSpPr>
        <p:spPr>
          <a:xfrm>
            <a:off x="4001030" y="2014135"/>
            <a:ext cx="1147115" cy="1147115"/>
          </a:xfrm>
          <a:custGeom>
            <a:avLst/>
            <a:gdLst/>
            <a:ahLst/>
            <a:cxnLst/>
            <a:rect l="l" t="t" r="r" b="b"/>
            <a:pathLst>
              <a:path w="2294230" h="2294230">
                <a:moveTo>
                  <a:pt x="0" y="0"/>
                </a:moveTo>
                <a:lnTo>
                  <a:pt x="2294229" y="0"/>
                </a:lnTo>
                <a:lnTo>
                  <a:pt x="2294229" y="2294229"/>
                </a:lnTo>
                <a:lnTo>
                  <a:pt x="0" y="229422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s-CO" sz="450">
              <a:latin typeface="Montserrat" pitchFamily="2" charset="77"/>
            </a:endParaRPr>
          </a:p>
        </p:txBody>
      </p:sp>
      <p:grpSp>
        <p:nvGrpSpPr>
          <p:cNvPr id="14" name="Group 14"/>
          <p:cNvGrpSpPr/>
          <p:nvPr/>
        </p:nvGrpSpPr>
        <p:grpSpPr>
          <a:xfrm>
            <a:off x="3585443" y="2669579"/>
            <a:ext cx="1900985" cy="642242"/>
            <a:chOff x="0" y="0"/>
            <a:chExt cx="5069294" cy="1712646"/>
          </a:xfrm>
        </p:grpSpPr>
        <p:sp>
          <p:nvSpPr>
            <p:cNvPr id="15" name="Freeform 15"/>
            <p:cNvSpPr/>
            <p:nvPr/>
          </p:nvSpPr>
          <p:spPr>
            <a:xfrm>
              <a:off x="0" y="0"/>
              <a:ext cx="5069078" cy="1712341"/>
            </a:xfrm>
            <a:custGeom>
              <a:avLst/>
              <a:gdLst/>
              <a:ahLst/>
              <a:cxnLst/>
              <a:rect l="l" t="t" r="r" b="b"/>
              <a:pathLst>
                <a:path w="5069078" h="1712341">
                  <a:moveTo>
                    <a:pt x="0" y="0"/>
                  </a:moveTo>
                  <a:lnTo>
                    <a:pt x="0" y="21717"/>
                  </a:lnTo>
                  <a:lnTo>
                    <a:pt x="850773" y="21717"/>
                  </a:lnTo>
                  <a:cubicBezTo>
                    <a:pt x="857123" y="955929"/>
                    <a:pt x="1618107" y="1712341"/>
                    <a:pt x="2552319" y="1712341"/>
                  </a:cubicBezTo>
                  <a:cubicBezTo>
                    <a:pt x="3486531" y="1712341"/>
                    <a:pt x="4247642" y="955929"/>
                    <a:pt x="4252214" y="21717"/>
                  </a:cubicBezTo>
                  <a:lnTo>
                    <a:pt x="5069078" y="21717"/>
                  </a:lnTo>
                  <a:lnTo>
                    <a:pt x="5069078" y="0"/>
                  </a:lnTo>
                  <a:lnTo>
                    <a:pt x="4230751" y="0"/>
                  </a:lnTo>
                  <a:lnTo>
                    <a:pt x="4230751" y="10922"/>
                  </a:lnTo>
                  <a:cubicBezTo>
                    <a:pt x="4230751" y="935863"/>
                    <a:pt x="3477260" y="1689354"/>
                    <a:pt x="2552319" y="1689354"/>
                  </a:cubicBezTo>
                  <a:cubicBezTo>
                    <a:pt x="1627378" y="1689354"/>
                    <a:pt x="874141" y="935863"/>
                    <a:pt x="874141" y="10922"/>
                  </a:cubicBezTo>
                  <a:lnTo>
                    <a:pt x="874141" y="0"/>
                  </a:lnTo>
                  <a:close/>
                </a:path>
              </a:pathLst>
            </a:custGeom>
            <a:solidFill>
              <a:srgbClr val="020203"/>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s-CO" sz="450">
                <a:latin typeface="Montserrat" pitchFamily="2" charset="77"/>
              </a:endParaRPr>
            </a:p>
          </p:txBody>
        </p:sp>
      </p:grpSp>
      <p:grpSp>
        <p:nvGrpSpPr>
          <p:cNvPr id="16" name="Group 16"/>
          <p:cNvGrpSpPr/>
          <p:nvPr/>
        </p:nvGrpSpPr>
        <p:grpSpPr>
          <a:xfrm>
            <a:off x="5452605" y="2641152"/>
            <a:ext cx="65099" cy="65099"/>
            <a:chOff x="0" y="0"/>
            <a:chExt cx="173596" cy="173596"/>
          </a:xfrm>
        </p:grpSpPr>
        <p:sp>
          <p:nvSpPr>
            <p:cNvPr id="17" name="Freeform 17"/>
            <p:cNvSpPr/>
            <p:nvPr/>
          </p:nvSpPr>
          <p:spPr>
            <a:xfrm>
              <a:off x="254" y="0"/>
              <a:ext cx="172974" cy="173228"/>
            </a:xfrm>
            <a:custGeom>
              <a:avLst/>
              <a:gdLst/>
              <a:ahLst/>
              <a:cxnLst/>
              <a:rect l="l" t="t" r="r" b="b"/>
              <a:pathLst>
                <a:path w="172974" h="173228">
                  <a:moveTo>
                    <a:pt x="86360" y="0"/>
                  </a:moveTo>
                  <a:cubicBezTo>
                    <a:pt x="38481" y="0"/>
                    <a:pt x="0" y="38735"/>
                    <a:pt x="0" y="86614"/>
                  </a:cubicBezTo>
                  <a:cubicBezTo>
                    <a:pt x="0" y="134493"/>
                    <a:pt x="38481" y="173228"/>
                    <a:pt x="86360" y="173228"/>
                  </a:cubicBezTo>
                  <a:cubicBezTo>
                    <a:pt x="134239" y="173228"/>
                    <a:pt x="172974" y="134493"/>
                    <a:pt x="172974" y="86614"/>
                  </a:cubicBezTo>
                  <a:cubicBezTo>
                    <a:pt x="172974" y="38735"/>
                    <a:pt x="134366" y="0"/>
                    <a:pt x="86360" y="0"/>
                  </a:cubicBezTo>
                  <a:close/>
                </a:path>
              </a:pathLst>
            </a:custGeom>
            <a:solidFill>
              <a:srgbClr val="020203"/>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s-CO" sz="450">
                <a:latin typeface="Montserrat" pitchFamily="2" charset="77"/>
              </a:endParaRPr>
            </a:p>
          </p:txBody>
        </p:sp>
      </p:grpSp>
      <p:grpSp>
        <p:nvGrpSpPr>
          <p:cNvPr id="18" name="Group 18"/>
          <p:cNvGrpSpPr/>
          <p:nvPr/>
        </p:nvGrpSpPr>
        <p:grpSpPr>
          <a:xfrm>
            <a:off x="3554134" y="2641152"/>
            <a:ext cx="65594" cy="65099"/>
            <a:chOff x="0" y="0"/>
            <a:chExt cx="174917" cy="173596"/>
          </a:xfrm>
        </p:grpSpPr>
        <p:sp>
          <p:nvSpPr>
            <p:cNvPr id="19" name="Freeform 19"/>
            <p:cNvSpPr/>
            <p:nvPr/>
          </p:nvSpPr>
          <p:spPr>
            <a:xfrm>
              <a:off x="0" y="0"/>
              <a:ext cx="174879" cy="173228"/>
            </a:xfrm>
            <a:custGeom>
              <a:avLst/>
              <a:gdLst/>
              <a:ahLst/>
              <a:cxnLst/>
              <a:rect l="l" t="t" r="r" b="b"/>
              <a:pathLst>
                <a:path w="174879" h="173228">
                  <a:moveTo>
                    <a:pt x="88265" y="0"/>
                  </a:moveTo>
                  <a:cubicBezTo>
                    <a:pt x="40259" y="0"/>
                    <a:pt x="0" y="38735"/>
                    <a:pt x="0" y="86614"/>
                  </a:cubicBezTo>
                  <a:cubicBezTo>
                    <a:pt x="0" y="134493"/>
                    <a:pt x="40259" y="173228"/>
                    <a:pt x="88265" y="173228"/>
                  </a:cubicBezTo>
                  <a:cubicBezTo>
                    <a:pt x="136271" y="173228"/>
                    <a:pt x="174879" y="134493"/>
                    <a:pt x="174879" y="86614"/>
                  </a:cubicBezTo>
                  <a:cubicBezTo>
                    <a:pt x="174879" y="38735"/>
                    <a:pt x="136271" y="0"/>
                    <a:pt x="88265" y="0"/>
                  </a:cubicBezTo>
                  <a:close/>
                </a:path>
              </a:pathLst>
            </a:custGeom>
            <a:solidFill>
              <a:srgbClr val="020203"/>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s-CO" sz="450">
                <a:latin typeface="Montserrat" pitchFamily="2" charset="77"/>
              </a:endParaRPr>
            </a:p>
          </p:txBody>
        </p:sp>
      </p:grpSp>
      <p:grpSp>
        <p:nvGrpSpPr>
          <p:cNvPr id="20" name="Group 20"/>
          <p:cNvGrpSpPr/>
          <p:nvPr/>
        </p:nvGrpSpPr>
        <p:grpSpPr>
          <a:xfrm>
            <a:off x="5636916" y="1935911"/>
            <a:ext cx="1086007" cy="1085412"/>
            <a:chOff x="0" y="0"/>
            <a:chExt cx="2896019" cy="2894432"/>
          </a:xfrm>
        </p:grpSpPr>
        <p:sp>
          <p:nvSpPr>
            <p:cNvPr id="21" name="Freeform 21"/>
            <p:cNvSpPr/>
            <p:nvPr/>
          </p:nvSpPr>
          <p:spPr>
            <a:xfrm>
              <a:off x="254" y="254"/>
              <a:ext cx="2895600" cy="2894203"/>
            </a:xfrm>
            <a:custGeom>
              <a:avLst/>
              <a:gdLst/>
              <a:ahLst/>
              <a:cxnLst/>
              <a:rect l="l" t="t" r="r" b="b"/>
              <a:pathLst>
                <a:path w="2895600" h="2894203">
                  <a:moveTo>
                    <a:pt x="1447673" y="0"/>
                  </a:moveTo>
                  <a:cubicBezTo>
                    <a:pt x="647954" y="0"/>
                    <a:pt x="0" y="648081"/>
                    <a:pt x="0" y="1447927"/>
                  </a:cubicBezTo>
                  <a:cubicBezTo>
                    <a:pt x="0" y="2245995"/>
                    <a:pt x="647954" y="2894203"/>
                    <a:pt x="1447673" y="2894203"/>
                  </a:cubicBezTo>
                  <a:cubicBezTo>
                    <a:pt x="2247519" y="2894203"/>
                    <a:pt x="2895600" y="2245868"/>
                    <a:pt x="2895600" y="1447927"/>
                  </a:cubicBezTo>
                  <a:cubicBezTo>
                    <a:pt x="2895473" y="648081"/>
                    <a:pt x="2247519" y="0"/>
                    <a:pt x="1447673" y="0"/>
                  </a:cubicBezTo>
                  <a:close/>
                </a:path>
              </a:pathLst>
            </a:custGeom>
            <a:solidFill>
              <a:srgbClr val="942092"/>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s-CO" sz="450">
                <a:latin typeface="Montserrat" pitchFamily="2" charset="77"/>
              </a:endParaRPr>
            </a:p>
          </p:txBody>
        </p:sp>
      </p:grpSp>
      <p:sp>
        <p:nvSpPr>
          <p:cNvPr id="22" name="Freeform 22"/>
          <p:cNvSpPr/>
          <p:nvPr/>
        </p:nvSpPr>
        <p:spPr>
          <a:xfrm>
            <a:off x="5606012" y="1905107"/>
            <a:ext cx="1147215" cy="1147115"/>
          </a:xfrm>
          <a:custGeom>
            <a:avLst/>
            <a:gdLst/>
            <a:ahLst/>
            <a:cxnLst/>
            <a:rect l="l" t="t" r="r" b="b"/>
            <a:pathLst>
              <a:path w="2294430" h="2294230">
                <a:moveTo>
                  <a:pt x="0" y="0"/>
                </a:moveTo>
                <a:lnTo>
                  <a:pt x="2294430" y="0"/>
                </a:lnTo>
                <a:lnTo>
                  <a:pt x="2294430" y="2294229"/>
                </a:lnTo>
                <a:lnTo>
                  <a:pt x="0" y="229422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s-CO" sz="450">
              <a:latin typeface="Montserrat" pitchFamily="2" charset="77"/>
            </a:endParaRPr>
          </a:p>
        </p:txBody>
      </p:sp>
      <p:grpSp>
        <p:nvGrpSpPr>
          <p:cNvPr id="23" name="Group 23"/>
          <p:cNvGrpSpPr/>
          <p:nvPr/>
        </p:nvGrpSpPr>
        <p:grpSpPr>
          <a:xfrm>
            <a:off x="5235494" y="1840799"/>
            <a:ext cx="1901581" cy="642242"/>
            <a:chOff x="0" y="0"/>
            <a:chExt cx="5070881" cy="1712646"/>
          </a:xfrm>
        </p:grpSpPr>
        <p:sp>
          <p:nvSpPr>
            <p:cNvPr id="24" name="Freeform 24"/>
            <p:cNvSpPr/>
            <p:nvPr/>
          </p:nvSpPr>
          <p:spPr>
            <a:xfrm>
              <a:off x="254" y="254"/>
              <a:ext cx="5070348" cy="1712468"/>
            </a:xfrm>
            <a:custGeom>
              <a:avLst/>
              <a:gdLst/>
              <a:ahLst/>
              <a:cxnLst/>
              <a:rect l="l" t="t" r="r" b="b"/>
              <a:pathLst>
                <a:path w="5070348" h="1712468">
                  <a:moveTo>
                    <a:pt x="2518156" y="0"/>
                  </a:moveTo>
                  <a:cubicBezTo>
                    <a:pt x="1583944" y="0"/>
                    <a:pt x="822960" y="756412"/>
                    <a:pt x="816610" y="1689100"/>
                  </a:cubicBezTo>
                  <a:lnTo>
                    <a:pt x="0" y="1689100"/>
                  </a:lnTo>
                  <a:lnTo>
                    <a:pt x="0" y="1712468"/>
                  </a:lnTo>
                  <a:lnTo>
                    <a:pt x="839851" y="1712468"/>
                  </a:lnTo>
                  <a:lnTo>
                    <a:pt x="839851" y="1701546"/>
                  </a:lnTo>
                  <a:cubicBezTo>
                    <a:pt x="839851" y="774954"/>
                    <a:pt x="1593088" y="23114"/>
                    <a:pt x="2518156" y="23114"/>
                  </a:cubicBezTo>
                  <a:cubicBezTo>
                    <a:pt x="3443351" y="23114"/>
                    <a:pt x="4196588" y="776605"/>
                    <a:pt x="4196588" y="1701546"/>
                  </a:cubicBezTo>
                  <a:lnTo>
                    <a:pt x="4196588" y="1712468"/>
                  </a:lnTo>
                  <a:lnTo>
                    <a:pt x="5070348" y="1712468"/>
                  </a:lnTo>
                  <a:lnTo>
                    <a:pt x="5070348" y="1689100"/>
                  </a:lnTo>
                  <a:lnTo>
                    <a:pt x="4219575" y="1689100"/>
                  </a:lnTo>
                  <a:cubicBezTo>
                    <a:pt x="4213479" y="756412"/>
                    <a:pt x="3452622" y="0"/>
                    <a:pt x="2518156" y="0"/>
                  </a:cubicBezTo>
                  <a:close/>
                </a:path>
              </a:pathLst>
            </a:custGeom>
            <a:solidFill>
              <a:srgbClr val="020203"/>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s-CO" sz="450">
                <a:latin typeface="Montserrat" pitchFamily="2" charset="77"/>
              </a:endParaRPr>
            </a:p>
          </p:txBody>
        </p:sp>
      </p:grpSp>
      <p:grpSp>
        <p:nvGrpSpPr>
          <p:cNvPr id="25" name="Group 25"/>
          <p:cNvGrpSpPr/>
          <p:nvPr/>
        </p:nvGrpSpPr>
        <p:grpSpPr>
          <a:xfrm>
            <a:off x="5204785" y="2446360"/>
            <a:ext cx="65099" cy="65099"/>
            <a:chOff x="0" y="0"/>
            <a:chExt cx="173596" cy="173596"/>
          </a:xfrm>
        </p:grpSpPr>
        <p:sp>
          <p:nvSpPr>
            <p:cNvPr id="26" name="Freeform 26"/>
            <p:cNvSpPr/>
            <p:nvPr/>
          </p:nvSpPr>
          <p:spPr>
            <a:xfrm>
              <a:off x="254" y="254"/>
              <a:ext cx="172974" cy="173228"/>
            </a:xfrm>
            <a:custGeom>
              <a:avLst/>
              <a:gdLst/>
              <a:ahLst/>
              <a:cxnLst/>
              <a:rect l="l" t="t" r="r" b="b"/>
              <a:pathLst>
                <a:path w="172974" h="173228">
                  <a:moveTo>
                    <a:pt x="86360" y="0"/>
                  </a:moveTo>
                  <a:cubicBezTo>
                    <a:pt x="38481" y="0"/>
                    <a:pt x="0" y="38735"/>
                    <a:pt x="0" y="86614"/>
                  </a:cubicBezTo>
                  <a:cubicBezTo>
                    <a:pt x="0" y="134493"/>
                    <a:pt x="38481" y="173228"/>
                    <a:pt x="86360" y="173228"/>
                  </a:cubicBezTo>
                  <a:cubicBezTo>
                    <a:pt x="134239" y="173228"/>
                    <a:pt x="172974" y="134493"/>
                    <a:pt x="172974" y="86614"/>
                  </a:cubicBezTo>
                  <a:cubicBezTo>
                    <a:pt x="172974" y="38735"/>
                    <a:pt x="134366" y="0"/>
                    <a:pt x="86360" y="0"/>
                  </a:cubicBezTo>
                  <a:close/>
                </a:path>
              </a:pathLst>
            </a:custGeom>
            <a:solidFill>
              <a:srgbClr val="020203"/>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s-CO" sz="450">
                <a:latin typeface="Montserrat" pitchFamily="2" charset="77"/>
              </a:endParaRPr>
            </a:p>
          </p:txBody>
        </p:sp>
      </p:grpSp>
      <p:sp>
        <p:nvSpPr>
          <p:cNvPr id="29" name="TextBox 29"/>
          <p:cNvSpPr txBox="1"/>
          <p:nvPr/>
        </p:nvSpPr>
        <p:spPr>
          <a:xfrm>
            <a:off x="628708" y="1637403"/>
            <a:ext cx="1999300" cy="692497"/>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nSpc>
                <a:spcPts val="1800"/>
              </a:lnSpc>
            </a:pPr>
            <a:r>
              <a:rPr lang="en-US" sz="1500" b="1" dirty="0">
                <a:solidFill>
                  <a:srgbClr val="72B509"/>
                </a:solidFill>
                <a:latin typeface="Montserrat" pitchFamily="2" charset="77"/>
                <a:ea typeface="Fira Sans Bold"/>
                <a:cs typeface="Fira Sans Bold"/>
                <a:sym typeface="Fira Sans Bold"/>
              </a:rPr>
              <a:t>1. </a:t>
            </a:r>
            <a:r>
              <a:rPr lang="en-US" sz="1500" b="1" dirty="0" err="1">
                <a:solidFill>
                  <a:srgbClr val="72B509"/>
                </a:solidFill>
                <a:latin typeface="Montserrat" pitchFamily="2" charset="77"/>
                <a:ea typeface="Fira Sans Bold"/>
                <a:cs typeface="Fira Sans Bold"/>
                <a:sym typeface="Fira Sans Bold"/>
              </a:rPr>
              <a:t>Información</a:t>
            </a:r>
            <a:r>
              <a:rPr lang="en-US" sz="1500" b="1" dirty="0">
                <a:solidFill>
                  <a:srgbClr val="72B509"/>
                </a:solidFill>
                <a:latin typeface="Montserrat" pitchFamily="2" charset="77"/>
                <a:ea typeface="Fira Sans Bold"/>
                <a:cs typeface="Fira Sans Bold"/>
                <a:sym typeface="Fira Sans Bold"/>
              </a:rPr>
              <a:t> general del </a:t>
            </a:r>
            <a:r>
              <a:rPr lang="en-US" sz="1500" b="1" dirty="0" err="1">
                <a:solidFill>
                  <a:srgbClr val="72B509"/>
                </a:solidFill>
                <a:latin typeface="Montserrat" pitchFamily="2" charset="77"/>
                <a:ea typeface="Fira Sans Bold"/>
                <a:cs typeface="Fira Sans Bold"/>
                <a:sym typeface="Fira Sans Bold"/>
              </a:rPr>
              <a:t>estudiante</a:t>
            </a:r>
            <a:endParaRPr lang="en-US" sz="1500" b="1" dirty="0">
              <a:solidFill>
                <a:srgbClr val="72B509"/>
              </a:solidFill>
              <a:latin typeface="Montserrat" pitchFamily="2" charset="77"/>
              <a:ea typeface="Fira Sans Bold"/>
              <a:cs typeface="Fira Sans Bold"/>
            </a:endParaRPr>
          </a:p>
        </p:txBody>
      </p:sp>
      <p:sp>
        <p:nvSpPr>
          <p:cNvPr id="30" name="TextBox 30"/>
          <p:cNvSpPr txBox="1"/>
          <p:nvPr/>
        </p:nvSpPr>
        <p:spPr>
          <a:xfrm>
            <a:off x="364170" y="2406284"/>
            <a:ext cx="1917690" cy="1256754"/>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marL="289560" lvl="1" indent="-144780" algn="l">
              <a:lnSpc>
                <a:spcPts val="1440"/>
              </a:lnSpc>
              <a:buFont typeface="Arial"/>
              <a:buChar char="•"/>
            </a:pPr>
            <a:r>
              <a:rPr lang="en-US" sz="1200" dirty="0">
                <a:solidFill>
                  <a:srgbClr val="000000"/>
                </a:solidFill>
                <a:latin typeface="Montserrat" pitchFamily="2" charset="77"/>
                <a:ea typeface="Roboto"/>
                <a:cs typeface="Roboto"/>
                <a:sym typeface="Roboto"/>
              </a:rPr>
              <a:t>Datos  </a:t>
            </a:r>
            <a:r>
              <a:rPr lang="en-US" sz="1200" dirty="0" err="1">
                <a:solidFill>
                  <a:srgbClr val="000000"/>
                </a:solidFill>
                <a:latin typeface="Montserrat" pitchFamily="2" charset="77"/>
                <a:ea typeface="Roboto"/>
                <a:cs typeface="Roboto"/>
                <a:sym typeface="Roboto"/>
              </a:rPr>
              <a:t>básicos</a:t>
            </a:r>
            <a:r>
              <a:rPr lang="en-US" sz="1200" dirty="0">
                <a:solidFill>
                  <a:srgbClr val="000000"/>
                </a:solidFill>
                <a:latin typeface="Montserrat" pitchFamily="2" charset="77"/>
                <a:ea typeface="Roboto"/>
                <a:cs typeface="Roboto"/>
                <a:sym typeface="Roboto"/>
              </a:rPr>
              <a:t>                                                                                             </a:t>
            </a:r>
            <a:r>
              <a:rPr lang="en-US" sz="1200" dirty="0" err="1">
                <a:solidFill>
                  <a:srgbClr val="000000"/>
                </a:solidFill>
                <a:latin typeface="Montserrat" pitchFamily="2" charset="77"/>
                <a:ea typeface="Roboto"/>
                <a:cs typeface="Roboto"/>
                <a:sym typeface="Roboto"/>
              </a:rPr>
              <a:t>Entorno</a:t>
            </a:r>
            <a:endParaRPr lang="en-US" sz="1200" dirty="0">
              <a:solidFill>
                <a:srgbClr val="000000"/>
              </a:solidFill>
              <a:latin typeface="Montserrat" pitchFamily="2" charset="77"/>
              <a:ea typeface="Roboto"/>
              <a:cs typeface="Roboto"/>
              <a:sym typeface="Roboto"/>
            </a:endParaRPr>
          </a:p>
          <a:p>
            <a:pPr marL="289560" lvl="1" indent="-144780" algn="l">
              <a:lnSpc>
                <a:spcPts val="1440"/>
              </a:lnSpc>
              <a:buFont typeface="Arial"/>
              <a:buChar char="•"/>
            </a:pPr>
            <a:r>
              <a:rPr lang="en-US" sz="1200" dirty="0" err="1">
                <a:solidFill>
                  <a:srgbClr val="000000"/>
                </a:solidFill>
                <a:latin typeface="Montserrat" pitchFamily="2" charset="77"/>
                <a:ea typeface="Roboto"/>
                <a:cs typeface="Roboto"/>
                <a:sym typeface="Roboto"/>
              </a:rPr>
              <a:t>Información</a:t>
            </a:r>
            <a:r>
              <a:rPr lang="en-US" sz="1200" dirty="0">
                <a:solidFill>
                  <a:srgbClr val="000000"/>
                </a:solidFill>
                <a:latin typeface="Montserrat" pitchFamily="2" charset="77"/>
                <a:ea typeface="Roboto"/>
                <a:cs typeface="Roboto"/>
                <a:sym typeface="Roboto"/>
              </a:rPr>
              <a:t> IE </a:t>
            </a:r>
            <a:r>
              <a:rPr lang="en-US" sz="1200" dirty="0" err="1">
                <a:solidFill>
                  <a:srgbClr val="000000"/>
                </a:solidFill>
                <a:latin typeface="Montserrat" pitchFamily="2" charset="77"/>
                <a:ea typeface="Roboto"/>
                <a:cs typeface="Roboto"/>
                <a:sym typeface="Roboto"/>
              </a:rPr>
              <a:t>en</a:t>
            </a:r>
            <a:r>
              <a:rPr lang="en-US" sz="1200" dirty="0">
                <a:solidFill>
                  <a:srgbClr val="000000"/>
                </a:solidFill>
                <a:latin typeface="Montserrat" pitchFamily="2" charset="77"/>
                <a:ea typeface="Roboto"/>
                <a:cs typeface="Roboto"/>
                <a:sym typeface="Roboto"/>
              </a:rPr>
              <a:t> la </a:t>
            </a:r>
            <a:r>
              <a:rPr lang="en-US" sz="1200" dirty="0" err="1">
                <a:solidFill>
                  <a:srgbClr val="000000"/>
                </a:solidFill>
                <a:latin typeface="Montserrat" pitchFamily="2" charset="77"/>
                <a:ea typeface="Roboto"/>
                <a:cs typeface="Roboto"/>
                <a:sym typeface="Roboto"/>
              </a:rPr>
              <a:t>que</a:t>
            </a:r>
            <a:r>
              <a:rPr lang="en-US" sz="1200" dirty="0">
                <a:solidFill>
                  <a:srgbClr val="000000"/>
                </a:solidFill>
                <a:latin typeface="Montserrat" pitchFamily="2" charset="77"/>
                <a:ea typeface="Roboto"/>
                <a:cs typeface="Roboto"/>
                <a:sym typeface="Roboto"/>
              </a:rPr>
              <a:t> se matricula Nombres/</a:t>
            </a:r>
            <a:r>
              <a:rPr lang="en-US" sz="1200" dirty="0" err="1">
                <a:solidFill>
                  <a:srgbClr val="000000"/>
                </a:solidFill>
                <a:latin typeface="Montserrat" pitchFamily="2" charset="77"/>
                <a:ea typeface="Roboto"/>
                <a:cs typeface="Roboto"/>
                <a:sym typeface="Roboto"/>
              </a:rPr>
              <a:t>firmas</a:t>
            </a:r>
            <a:r>
              <a:rPr lang="en-US" sz="1200" dirty="0">
                <a:solidFill>
                  <a:srgbClr val="000000"/>
                </a:solidFill>
                <a:latin typeface="Montserrat" pitchFamily="2" charset="77"/>
                <a:ea typeface="Roboto"/>
                <a:cs typeface="Roboto"/>
                <a:sym typeface="Roboto"/>
              </a:rPr>
              <a:t>/</a:t>
            </a:r>
            <a:r>
              <a:rPr lang="en-US" sz="1200" dirty="0" err="1">
                <a:solidFill>
                  <a:srgbClr val="000000"/>
                </a:solidFill>
                <a:latin typeface="Montserrat" pitchFamily="2" charset="77"/>
                <a:ea typeface="Roboto"/>
                <a:cs typeface="Roboto"/>
                <a:sym typeface="Roboto"/>
              </a:rPr>
              <a:t>áreas</a:t>
            </a:r>
            <a:endParaRPr lang="en-US" sz="1200" dirty="0">
              <a:solidFill>
                <a:srgbClr val="000000"/>
              </a:solidFill>
              <a:latin typeface="Montserrat" pitchFamily="2" charset="77"/>
              <a:ea typeface="Roboto"/>
              <a:cs typeface="Roboto"/>
              <a:sym typeface="Roboto"/>
            </a:endParaRPr>
          </a:p>
          <a:p>
            <a:pPr marL="289560" lvl="1" indent="-144780" algn="ctr">
              <a:lnSpc>
                <a:spcPts val="1440"/>
              </a:lnSpc>
            </a:pPr>
            <a:endParaRPr lang="en-US" sz="1200" dirty="0">
              <a:solidFill>
                <a:srgbClr val="000000"/>
              </a:solidFill>
              <a:latin typeface="Montserrat" pitchFamily="2" charset="77"/>
              <a:ea typeface="Roboto"/>
              <a:cs typeface="Roboto"/>
              <a:sym typeface="Roboto"/>
            </a:endParaRPr>
          </a:p>
        </p:txBody>
      </p:sp>
      <p:sp>
        <p:nvSpPr>
          <p:cNvPr id="31" name="TextBox 31"/>
          <p:cNvSpPr txBox="1"/>
          <p:nvPr/>
        </p:nvSpPr>
        <p:spPr>
          <a:xfrm>
            <a:off x="6820919" y="2044438"/>
            <a:ext cx="1741575" cy="692497"/>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800"/>
              </a:lnSpc>
            </a:pPr>
            <a:r>
              <a:rPr lang="en-US" sz="1500" b="1" dirty="0">
                <a:solidFill>
                  <a:srgbClr val="942092"/>
                </a:solidFill>
                <a:latin typeface="Montserrat" pitchFamily="2" charset="77"/>
                <a:ea typeface="Fira Sans Bold"/>
                <a:cs typeface="Fira Sans Bold"/>
                <a:sym typeface="Fira Sans Bold"/>
              </a:rPr>
              <a:t>3. Acta de </a:t>
            </a:r>
            <a:r>
              <a:rPr lang="en-US" sz="1500" b="1" dirty="0" err="1">
                <a:solidFill>
                  <a:srgbClr val="942092"/>
                </a:solidFill>
                <a:latin typeface="Montserrat" pitchFamily="2" charset="77"/>
                <a:ea typeface="Fira Sans Bold"/>
                <a:cs typeface="Fira Sans Bold"/>
                <a:sym typeface="Fira Sans Bold"/>
              </a:rPr>
              <a:t>acuerdo</a:t>
            </a:r>
            <a:r>
              <a:rPr lang="en-US" sz="1500" b="1" dirty="0">
                <a:solidFill>
                  <a:srgbClr val="942092"/>
                </a:solidFill>
                <a:latin typeface="Montserrat" pitchFamily="2" charset="77"/>
                <a:ea typeface="Fira Sans Bold"/>
                <a:cs typeface="Fira Sans Bold"/>
                <a:sym typeface="Fira Sans Bold"/>
              </a:rPr>
              <a:t> </a:t>
            </a:r>
          </a:p>
          <a:p>
            <a:pPr algn="ctr">
              <a:lnSpc>
                <a:spcPts val="1800"/>
              </a:lnSpc>
            </a:pPr>
            <a:endParaRPr lang="en-US" sz="1500" b="1" dirty="0">
              <a:solidFill>
                <a:srgbClr val="942092"/>
              </a:solidFill>
              <a:latin typeface="Montserrat" pitchFamily="2" charset="77"/>
              <a:ea typeface="Fira Sans Bold"/>
              <a:cs typeface="Fira Sans Bold"/>
              <a:sym typeface="Fira Sans Bold"/>
            </a:endParaRPr>
          </a:p>
        </p:txBody>
      </p:sp>
      <p:sp>
        <p:nvSpPr>
          <p:cNvPr id="32" name="TextBox 32"/>
          <p:cNvSpPr txBox="1"/>
          <p:nvPr/>
        </p:nvSpPr>
        <p:spPr>
          <a:xfrm>
            <a:off x="6872892" y="2641152"/>
            <a:ext cx="2368775" cy="538609"/>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marL="289560" lvl="1" indent="-144780" algn="l">
              <a:lnSpc>
                <a:spcPts val="1440"/>
              </a:lnSpc>
              <a:buFont typeface="Arial"/>
              <a:buChar char="•"/>
            </a:pPr>
            <a:r>
              <a:rPr lang="en-US" sz="1200" dirty="0" err="1">
                <a:solidFill>
                  <a:srgbClr val="000000"/>
                </a:solidFill>
                <a:latin typeface="Montserrat" pitchFamily="2" charset="77"/>
                <a:ea typeface="Roboto"/>
                <a:cs typeface="Roboto"/>
                <a:sym typeface="Roboto"/>
              </a:rPr>
              <a:t>Actividades</a:t>
            </a:r>
            <a:r>
              <a:rPr lang="en-US" sz="1200" dirty="0">
                <a:solidFill>
                  <a:srgbClr val="000000"/>
                </a:solidFill>
                <a:latin typeface="Montserrat" pitchFamily="2" charset="77"/>
                <a:ea typeface="Roboto"/>
                <a:cs typeface="Roboto"/>
                <a:sym typeface="Roboto"/>
              </a:rPr>
              <a:t> para la casa</a:t>
            </a:r>
          </a:p>
          <a:p>
            <a:pPr marL="289560" lvl="1" indent="-144780" algn="l">
              <a:lnSpc>
                <a:spcPts val="1440"/>
              </a:lnSpc>
              <a:buFont typeface="Arial"/>
              <a:buChar char="•"/>
            </a:pPr>
            <a:r>
              <a:rPr lang="en-US" sz="1200" dirty="0" err="1">
                <a:solidFill>
                  <a:srgbClr val="000000"/>
                </a:solidFill>
                <a:latin typeface="Montserrat" pitchFamily="2" charset="77"/>
                <a:ea typeface="Roboto"/>
                <a:cs typeface="Roboto"/>
                <a:sym typeface="Roboto"/>
              </a:rPr>
              <a:t>Firmas</a:t>
            </a:r>
            <a:r>
              <a:rPr lang="en-US" sz="1200" dirty="0">
                <a:solidFill>
                  <a:srgbClr val="000000"/>
                </a:solidFill>
                <a:latin typeface="Montserrat" pitchFamily="2" charset="77"/>
                <a:ea typeface="Roboto"/>
                <a:cs typeface="Roboto"/>
                <a:sym typeface="Roboto"/>
              </a:rPr>
              <a:t> de </a:t>
            </a:r>
            <a:r>
              <a:rPr lang="en-US" sz="1200" dirty="0" err="1">
                <a:solidFill>
                  <a:srgbClr val="000000"/>
                </a:solidFill>
                <a:latin typeface="Montserrat" pitchFamily="2" charset="77"/>
                <a:ea typeface="Roboto"/>
                <a:cs typeface="Roboto"/>
                <a:sym typeface="Roboto"/>
              </a:rPr>
              <a:t>actores</a:t>
            </a:r>
            <a:r>
              <a:rPr lang="en-US" sz="1200" dirty="0">
                <a:solidFill>
                  <a:srgbClr val="000000"/>
                </a:solidFill>
                <a:latin typeface="Montserrat" pitchFamily="2" charset="77"/>
                <a:ea typeface="Roboto"/>
                <a:cs typeface="Roboto"/>
                <a:sym typeface="Roboto"/>
              </a:rPr>
              <a:t> </a:t>
            </a:r>
            <a:r>
              <a:rPr lang="en-US" sz="1200" dirty="0" err="1">
                <a:solidFill>
                  <a:srgbClr val="000000"/>
                </a:solidFill>
                <a:latin typeface="Montserrat" pitchFamily="2" charset="77"/>
                <a:ea typeface="Roboto"/>
                <a:cs typeface="Roboto"/>
                <a:sym typeface="Roboto"/>
              </a:rPr>
              <a:t>comprometidos</a:t>
            </a:r>
            <a:r>
              <a:rPr lang="en-US" sz="1200" dirty="0">
                <a:solidFill>
                  <a:srgbClr val="000000"/>
                </a:solidFill>
                <a:latin typeface="Montserrat" pitchFamily="2" charset="77"/>
                <a:ea typeface="Roboto"/>
                <a:cs typeface="Roboto"/>
                <a:sym typeface="Roboto"/>
              </a:rPr>
              <a:t> </a:t>
            </a:r>
          </a:p>
        </p:txBody>
      </p:sp>
      <p:sp>
        <p:nvSpPr>
          <p:cNvPr id="33" name="TextBox 33"/>
          <p:cNvSpPr txBox="1"/>
          <p:nvPr/>
        </p:nvSpPr>
        <p:spPr>
          <a:xfrm>
            <a:off x="3274125" y="1359363"/>
            <a:ext cx="2380955" cy="692497"/>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800"/>
              </a:lnSpc>
            </a:pPr>
            <a:r>
              <a:rPr lang="en-US" sz="1500" b="1" dirty="0">
                <a:solidFill>
                  <a:srgbClr val="50BBC9"/>
                </a:solidFill>
                <a:latin typeface="Montserrat" pitchFamily="2" charset="77"/>
                <a:ea typeface="Fira Sans Bold"/>
                <a:cs typeface="Fira Sans Bold"/>
                <a:sym typeface="Fira Sans Bold"/>
              </a:rPr>
              <a:t>2. Plan Individual de </a:t>
            </a:r>
            <a:r>
              <a:rPr lang="en-US" sz="1500" b="1" dirty="0" err="1">
                <a:solidFill>
                  <a:srgbClr val="50BBC9"/>
                </a:solidFill>
                <a:latin typeface="Montserrat" pitchFamily="2" charset="77"/>
                <a:ea typeface="Fira Sans Bold"/>
                <a:cs typeface="Fira Sans Bold"/>
                <a:sym typeface="Fira Sans Bold"/>
              </a:rPr>
              <a:t>ajustes</a:t>
            </a:r>
            <a:r>
              <a:rPr lang="en-US" sz="1500" b="1" dirty="0">
                <a:solidFill>
                  <a:srgbClr val="50BBC9"/>
                </a:solidFill>
                <a:latin typeface="Montserrat" pitchFamily="2" charset="77"/>
                <a:ea typeface="Fira Sans Bold"/>
                <a:cs typeface="Fira Sans Bold"/>
                <a:sym typeface="Fira Sans Bold"/>
              </a:rPr>
              <a:t> </a:t>
            </a:r>
            <a:r>
              <a:rPr lang="en-US" sz="1500" b="1" dirty="0" err="1">
                <a:solidFill>
                  <a:srgbClr val="50BBC9"/>
                </a:solidFill>
                <a:latin typeface="Montserrat" pitchFamily="2" charset="77"/>
                <a:ea typeface="Fira Sans Bold"/>
                <a:cs typeface="Fira Sans Bold"/>
                <a:sym typeface="Fira Sans Bold"/>
              </a:rPr>
              <a:t>Razonables</a:t>
            </a:r>
            <a:endParaRPr lang="en-US" sz="1500" b="1" dirty="0">
              <a:solidFill>
                <a:srgbClr val="50BBC9"/>
              </a:solidFill>
              <a:latin typeface="Montserrat" pitchFamily="2" charset="77"/>
              <a:ea typeface="Fira Sans Bold"/>
              <a:cs typeface="Fira Sans Bold"/>
              <a:sym typeface="Fira Sans Bold"/>
            </a:endParaRPr>
          </a:p>
          <a:p>
            <a:pPr algn="ctr">
              <a:lnSpc>
                <a:spcPts val="1800"/>
              </a:lnSpc>
            </a:pPr>
            <a:endParaRPr lang="en-US" sz="1500" b="1" dirty="0">
              <a:solidFill>
                <a:srgbClr val="50BBC9"/>
              </a:solidFill>
              <a:latin typeface="Montserrat" pitchFamily="2" charset="77"/>
              <a:ea typeface="Fira Sans Bold"/>
              <a:cs typeface="Fira Sans Bold"/>
              <a:sym typeface="Fira Sans Bold"/>
            </a:endParaRPr>
          </a:p>
        </p:txBody>
      </p:sp>
      <p:sp>
        <p:nvSpPr>
          <p:cNvPr id="34" name="TextBox 34"/>
          <p:cNvSpPr txBox="1"/>
          <p:nvPr/>
        </p:nvSpPr>
        <p:spPr>
          <a:xfrm>
            <a:off x="3261662" y="3408400"/>
            <a:ext cx="2686877" cy="897682"/>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marL="289560" lvl="1" indent="-144780" algn="l">
              <a:lnSpc>
                <a:spcPts val="1440"/>
              </a:lnSpc>
              <a:buFont typeface="Arial"/>
              <a:buChar char="•"/>
            </a:pPr>
            <a:r>
              <a:rPr lang="en-US" sz="1200" dirty="0">
                <a:solidFill>
                  <a:srgbClr val="000000"/>
                </a:solidFill>
                <a:latin typeface="Montserrat" pitchFamily="2" charset="77"/>
                <a:ea typeface="Roboto"/>
                <a:cs typeface="Roboto"/>
                <a:sym typeface="Roboto"/>
              </a:rPr>
              <a:t> </a:t>
            </a:r>
            <a:r>
              <a:rPr lang="en-US" sz="1200" dirty="0" err="1">
                <a:solidFill>
                  <a:srgbClr val="000000"/>
                </a:solidFill>
                <a:latin typeface="Montserrat" pitchFamily="2" charset="77"/>
                <a:ea typeface="Roboto"/>
                <a:cs typeface="Roboto"/>
                <a:sym typeface="Roboto"/>
              </a:rPr>
              <a:t>Características</a:t>
            </a:r>
            <a:r>
              <a:rPr lang="en-US" sz="1200" dirty="0">
                <a:solidFill>
                  <a:srgbClr val="000000"/>
                </a:solidFill>
                <a:latin typeface="Montserrat" pitchFamily="2" charset="77"/>
                <a:ea typeface="Roboto"/>
                <a:cs typeface="Roboto"/>
                <a:sym typeface="Roboto"/>
              </a:rPr>
              <a:t>/ </a:t>
            </a:r>
            <a:r>
              <a:rPr lang="en-US" sz="1200" dirty="0" err="1">
                <a:solidFill>
                  <a:srgbClr val="000000"/>
                </a:solidFill>
                <a:latin typeface="Montserrat" pitchFamily="2" charset="77"/>
                <a:ea typeface="Roboto"/>
                <a:cs typeface="Roboto"/>
                <a:sym typeface="Roboto"/>
              </a:rPr>
              <a:t>Fecha</a:t>
            </a:r>
            <a:r>
              <a:rPr lang="en-US" sz="1200" dirty="0">
                <a:solidFill>
                  <a:srgbClr val="000000"/>
                </a:solidFill>
                <a:latin typeface="Montserrat" pitchFamily="2" charset="77"/>
                <a:ea typeface="Roboto"/>
                <a:cs typeface="Roboto"/>
                <a:sym typeface="Roboto"/>
              </a:rPr>
              <a:t> </a:t>
            </a:r>
            <a:r>
              <a:rPr lang="en-US" sz="1200" dirty="0" err="1">
                <a:solidFill>
                  <a:srgbClr val="000000"/>
                </a:solidFill>
                <a:latin typeface="Montserrat" pitchFamily="2" charset="77"/>
                <a:ea typeface="Roboto"/>
                <a:cs typeface="Roboto"/>
                <a:sym typeface="Roboto"/>
              </a:rPr>
              <a:t>elaboración</a:t>
            </a:r>
            <a:r>
              <a:rPr lang="en-US" sz="1200" dirty="0">
                <a:solidFill>
                  <a:srgbClr val="000000"/>
                </a:solidFill>
                <a:latin typeface="Montserrat" pitchFamily="2" charset="77"/>
                <a:ea typeface="Roboto"/>
                <a:cs typeface="Roboto"/>
                <a:sym typeface="Roboto"/>
              </a:rPr>
              <a:t> / </a:t>
            </a:r>
            <a:r>
              <a:rPr lang="en-US" sz="1200" dirty="0" err="1">
                <a:solidFill>
                  <a:srgbClr val="000000"/>
                </a:solidFill>
                <a:latin typeface="Montserrat" pitchFamily="2" charset="77"/>
                <a:ea typeface="Roboto"/>
                <a:cs typeface="Roboto"/>
                <a:sym typeface="Roboto"/>
              </a:rPr>
              <a:t>Información</a:t>
            </a:r>
            <a:r>
              <a:rPr lang="en-US" sz="1200" dirty="0">
                <a:solidFill>
                  <a:srgbClr val="000000"/>
                </a:solidFill>
                <a:latin typeface="Montserrat" pitchFamily="2" charset="77"/>
                <a:ea typeface="Roboto"/>
                <a:cs typeface="Roboto"/>
                <a:sym typeface="Roboto"/>
              </a:rPr>
              <a:t> IE /Datos E. del </a:t>
            </a:r>
            <a:r>
              <a:rPr lang="en-US" sz="1200" dirty="0" err="1">
                <a:solidFill>
                  <a:srgbClr val="000000"/>
                </a:solidFill>
                <a:latin typeface="Montserrat" pitchFamily="2" charset="77"/>
                <a:ea typeface="Roboto"/>
                <a:cs typeface="Roboto"/>
                <a:sym typeface="Roboto"/>
              </a:rPr>
              <a:t>estudiante</a:t>
            </a:r>
            <a:endParaRPr lang="en-US" sz="1200" dirty="0">
              <a:solidFill>
                <a:srgbClr val="000000"/>
              </a:solidFill>
              <a:latin typeface="Montserrat" pitchFamily="2" charset="77"/>
              <a:ea typeface="Roboto"/>
              <a:cs typeface="Roboto"/>
              <a:sym typeface="Roboto"/>
            </a:endParaRPr>
          </a:p>
          <a:p>
            <a:pPr marL="289560" lvl="1" indent="-144780" algn="l">
              <a:lnSpc>
                <a:spcPts val="1440"/>
              </a:lnSpc>
              <a:buFont typeface="Arial"/>
              <a:buChar char="•"/>
            </a:pPr>
            <a:r>
              <a:rPr lang="en-US" sz="1200" dirty="0" err="1">
                <a:solidFill>
                  <a:srgbClr val="000000"/>
                </a:solidFill>
                <a:latin typeface="Montserrat" pitchFamily="2" charset="77"/>
                <a:ea typeface="Roboto"/>
                <a:cs typeface="Roboto"/>
                <a:sym typeface="Roboto"/>
              </a:rPr>
              <a:t>Ajustes</a:t>
            </a:r>
            <a:r>
              <a:rPr lang="en-US" sz="1200" dirty="0">
                <a:solidFill>
                  <a:srgbClr val="000000"/>
                </a:solidFill>
                <a:latin typeface="Montserrat" pitchFamily="2" charset="77"/>
                <a:ea typeface="Roboto"/>
                <a:cs typeface="Roboto"/>
                <a:sym typeface="Roboto"/>
              </a:rPr>
              <a:t> </a:t>
            </a:r>
            <a:r>
              <a:rPr lang="en-US" sz="1200" dirty="0" err="1">
                <a:solidFill>
                  <a:srgbClr val="000000"/>
                </a:solidFill>
                <a:latin typeface="Montserrat" pitchFamily="2" charset="77"/>
                <a:ea typeface="Roboto"/>
                <a:cs typeface="Roboto"/>
                <a:sym typeface="Roboto"/>
              </a:rPr>
              <a:t>razonables</a:t>
            </a:r>
            <a:r>
              <a:rPr lang="en-US" sz="1200" dirty="0">
                <a:solidFill>
                  <a:srgbClr val="000000"/>
                </a:solidFill>
                <a:latin typeface="Montserrat" pitchFamily="2" charset="77"/>
                <a:ea typeface="Roboto"/>
                <a:cs typeface="Roboto"/>
                <a:sym typeface="Roboto"/>
              </a:rPr>
              <a:t> (</a:t>
            </a:r>
            <a:r>
              <a:rPr lang="en-US" sz="1200" dirty="0" err="1">
                <a:solidFill>
                  <a:srgbClr val="000000"/>
                </a:solidFill>
                <a:latin typeface="Montserrat" pitchFamily="2" charset="77"/>
                <a:ea typeface="Roboto"/>
                <a:cs typeface="Roboto"/>
                <a:sym typeface="Roboto"/>
              </a:rPr>
              <a:t>cuadro</a:t>
            </a:r>
            <a:r>
              <a:rPr lang="en-US" sz="1200" dirty="0">
                <a:solidFill>
                  <a:srgbClr val="000000"/>
                </a:solidFill>
                <a:latin typeface="Montserrat" pitchFamily="2" charset="77"/>
                <a:ea typeface="Roboto"/>
                <a:cs typeface="Roboto"/>
                <a:sym typeface="Roboto"/>
              </a:rPr>
              <a:t>)</a:t>
            </a:r>
          </a:p>
          <a:p>
            <a:pPr marL="289560" lvl="1" indent="-144780" algn="l">
              <a:lnSpc>
                <a:spcPts val="1440"/>
              </a:lnSpc>
              <a:buFont typeface="Arial"/>
              <a:buChar char="•"/>
            </a:pPr>
            <a:r>
              <a:rPr lang="en-US" sz="1200" dirty="0" err="1">
                <a:solidFill>
                  <a:srgbClr val="000000"/>
                </a:solidFill>
                <a:latin typeface="Montserrat" pitchFamily="2" charset="77"/>
                <a:ea typeface="Roboto"/>
                <a:cs typeface="Roboto"/>
                <a:sym typeface="Roboto"/>
              </a:rPr>
              <a:t>Recomendaciones</a:t>
            </a:r>
            <a:r>
              <a:rPr lang="en-US" sz="1200" dirty="0">
                <a:solidFill>
                  <a:srgbClr val="000000"/>
                </a:solidFill>
                <a:latin typeface="Montserrat" pitchFamily="2" charset="77"/>
                <a:ea typeface="Roboto"/>
                <a:cs typeface="Roboto"/>
                <a:sym typeface="Roboto"/>
              </a:rPr>
              <a:t> para </a:t>
            </a:r>
            <a:r>
              <a:rPr lang="en-US" sz="1200" dirty="0" err="1">
                <a:solidFill>
                  <a:srgbClr val="000000"/>
                </a:solidFill>
                <a:latin typeface="Montserrat" pitchFamily="2" charset="77"/>
                <a:ea typeface="Roboto"/>
                <a:cs typeface="Roboto"/>
                <a:sym typeface="Roboto"/>
              </a:rPr>
              <a:t>el</a:t>
            </a:r>
            <a:r>
              <a:rPr lang="en-US" sz="1200" dirty="0">
                <a:solidFill>
                  <a:srgbClr val="000000"/>
                </a:solidFill>
                <a:latin typeface="Montserrat" pitchFamily="2" charset="77"/>
                <a:ea typeface="Roboto"/>
                <a:cs typeface="Roboto"/>
                <a:sym typeface="Roboto"/>
              </a:rPr>
              <a:t> PMI </a:t>
            </a:r>
          </a:p>
        </p:txBody>
      </p:sp>
      <p:sp>
        <p:nvSpPr>
          <p:cNvPr id="35" name="TextBox 35"/>
          <p:cNvSpPr txBox="1"/>
          <p:nvPr/>
        </p:nvSpPr>
        <p:spPr>
          <a:xfrm>
            <a:off x="2441154" y="2169021"/>
            <a:ext cx="1046174" cy="509883"/>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4080"/>
              </a:lnSpc>
            </a:pPr>
            <a:r>
              <a:rPr lang="en-US" sz="3400" b="1">
                <a:solidFill>
                  <a:srgbClr val="FFFFFF"/>
                </a:solidFill>
                <a:latin typeface="Montserrat" pitchFamily="2" charset="77"/>
                <a:ea typeface="Fira Sans Bold"/>
                <a:cs typeface="Fira Sans Bold"/>
                <a:sym typeface="Fira Sans Bold"/>
              </a:rPr>
              <a:t>01</a:t>
            </a:r>
          </a:p>
        </p:txBody>
      </p:sp>
      <p:sp>
        <p:nvSpPr>
          <p:cNvPr id="36" name="TextBox 36"/>
          <p:cNvSpPr txBox="1"/>
          <p:nvPr/>
        </p:nvSpPr>
        <p:spPr>
          <a:xfrm>
            <a:off x="5655080" y="2169021"/>
            <a:ext cx="1046174" cy="509883"/>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4080"/>
              </a:lnSpc>
            </a:pPr>
            <a:r>
              <a:rPr lang="en-US" sz="3400" b="1">
                <a:solidFill>
                  <a:srgbClr val="FFFFFF"/>
                </a:solidFill>
                <a:latin typeface="Montserrat" pitchFamily="2" charset="77"/>
                <a:ea typeface="Fira Sans Bold"/>
                <a:cs typeface="Fira Sans Bold"/>
                <a:sym typeface="Fira Sans Bold"/>
              </a:rPr>
              <a:t>03</a:t>
            </a:r>
          </a:p>
        </p:txBody>
      </p:sp>
      <p:sp>
        <p:nvSpPr>
          <p:cNvPr id="37" name="TextBox 37"/>
          <p:cNvSpPr txBox="1"/>
          <p:nvPr/>
        </p:nvSpPr>
        <p:spPr>
          <a:xfrm>
            <a:off x="4053532" y="2245621"/>
            <a:ext cx="1046174" cy="509883"/>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4080"/>
              </a:lnSpc>
            </a:pPr>
            <a:r>
              <a:rPr lang="en-US" sz="3400" b="1">
                <a:solidFill>
                  <a:srgbClr val="FFFFFF"/>
                </a:solidFill>
                <a:latin typeface="Montserrat" pitchFamily="2" charset="77"/>
                <a:ea typeface="Fira Sans Bold"/>
                <a:cs typeface="Fira Sans Bold"/>
                <a:sym typeface="Fira Sans Bold"/>
              </a:rPr>
              <a:t>02</a:t>
            </a:r>
          </a:p>
        </p:txBody>
      </p:sp>
      <p:sp>
        <p:nvSpPr>
          <p:cNvPr id="38" name="TextBox 38"/>
          <p:cNvSpPr txBox="1"/>
          <p:nvPr/>
        </p:nvSpPr>
        <p:spPr>
          <a:xfrm>
            <a:off x="473284" y="325710"/>
            <a:ext cx="6292859" cy="354905"/>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nSpc>
                <a:spcPts val="2880"/>
              </a:lnSpc>
            </a:pPr>
            <a:r>
              <a:rPr lang="es-CO" sz="2400" b="1" dirty="0">
                <a:solidFill>
                  <a:srgbClr val="942092"/>
                </a:solidFill>
                <a:latin typeface="Montserrat" pitchFamily="2" charset="77"/>
                <a:sym typeface="Montserrat Bold"/>
              </a:rPr>
              <a:t>Generalidades PIAR</a:t>
            </a:r>
            <a:endParaRPr lang="es-CO" sz="2400" b="1" dirty="0">
              <a:solidFill>
                <a:srgbClr val="942092"/>
              </a:solidFill>
              <a:latin typeface="Montserrat" pitchFamily="2" charset="77"/>
              <a:ea typeface="Montserrat Bold"/>
              <a:cs typeface="Montserrat Bold"/>
            </a:endParaRPr>
          </a:p>
        </p:txBody>
      </p:sp>
      <p:sp>
        <p:nvSpPr>
          <p:cNvPr id="44" name="Freeform 44"/>
          <p:cNvSpPr/>
          <p:nvPr/>
        </p:nvSpPr>
        <p:spPr>
          <a:xfrm rot="10800000">
            <a:off x="1418986" y="1127600"/>
            <a:ext cx="1280794" cy="79373"/>
          </a:xfrm>
          <a:custGeom>
            <a:avLst/>
            <a:gdLst/>
            <a:ahLst/>
            <a:cxnLst/>
            <a:rect l="l" t="t" r="r" b="b"/>
            <a:pathLst>
              <a:path w="4681173" h="731200">
                <a:moveTo>
                  <a:pt x="0" y="0"/>
                </a:moveTo>
                <a:lnTo>
                  <a:pt x="4681173" y="0"/>
                </a:lnTo>
                <a:lnTo>
                  <a:pt x="4681173" y="731200"/>
                </a:lnTo>
                <a:lnTo>
                  <a:pt x="0" y="731200"/>
                </a:lnTo>
                <a:close/>
              </a:path>
            </a:pathLst>
          </a:custGeom>
          <a:blipFill>
            <a:blip r:embed="rId12">
              <a:alphaModFix amt="0"/>
            </a:blip>
            <a:stretch>
              <a:fillRect t="-74743" b="-74744"/>
            </a:stretch>
          </a:blip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s-CO" sz="450">
              <a:latin typeface="Montserrat" pitchFamily="2" charset="77"/>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8"/>
          <p:cNvGrpSpPr/>
          <p:nvPr/>
        </p:nvGrpSpPr>
        <p:grpSpPr>
          <a:xfrm>
            <a:off x="964087" y="1593499"/>
            <a:ext cx="1566782" cy="1566782"/>
            <a:chOff x="0" y="0"/>
            <a:chExt cx="4178084" cy="4178084"/>
          </a:xfrm>
        </p:grpSpPr>
        <p:sp>
          <p:nvSpPr>
            <p:cNvPr id="9" name="Freeform 9"/>
            <p:cNvSpPr/>
            <p:nvPr/>
          </p:nvSpPr>
          <p:spPr>
            <a:xfrm>
              <a:off x="33909" y="33909"/>
              <a:ext cx="4110355" cy="4110355"/>
            </a:xfrm>
            <a:custGeom>
              <a:avLst/>
              <a:gdLst/>
              <a:ahLst/>
              <a:cxnLst/>
              <a:rect l="l" t="t" r="r" b="b"/>
              <a:pathLst>
                <a:path w="4110355" h="4110355">
                  <a:moveTo>
                    <a:pt x="0" y="2055114"/>
                  </a:moveTo>
                  <a:cubicBezTo>
                    <a:pt x="0" y="920115"/>
                    <a:pt x="920115" y="0"/>
                    <a:pt x="2055114" y="0"/>
                  </a:cubicBezTo>
                  <a:cubicBezTo>
                    <a:pt x="3190113" y="0"/>
                    <a:pt x="4110355" y="920115"/>
                    <a:pt x="4110355" y="2055114"/>
                  </a:cubicBezTo>
                  <a:cubicBezTo>
                    <a:pt x="4110355" y="3190113"/>
                    <a:pt x="3190113" y="4110355"/>
                    <a:pt x="2055114" y="4110355"/>
                  </a:cubicBezTo>
                  <a:cubicBezTo>
                    <a:pt x="920115" y="4110355"/>
                    <a:pt x="0" y="3190113"/>
                    <a:pt x="0" y="2055114"/>
                  </a:cubicBezTo>
                  <a:close/>
                </a:path>
              </a:pathLst>
            </a:custGeom>
            <a:solidFill>
              <a:srgbClr val="942092"/>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s-CO" sz="450">
                <a:latin typeface="Montserrat" pitchFamily="2" charset="77"/>
              </a:endParaRPr>
            </a:p>
          </p:txBody>
        </p:sp>
        <p:sp>
          <p:nvSpPr>
            <p:cNvPr id="10" name="Freeform 10"/>
            <p:cNvSpPr/>
            <p:nvPr/>
          </p:nvSpPr>
          <p:spPr>
            <a:xfrm>
              <a:off x="0" y="0"/>
              <a:ext cx="4178046" cy="4178046"/>
            </a:xfrm>
            <a:custGeom>
              <a:avLst/>
              <a:gdLst/>
              <a:ahLst/>
              <a:cxnLst/>
              <a:rect l="l" t="t" r="r" b="b"/>
              <a:pathLst>
                <a:path w="4178046" h="4178046">
                  <a:moveTo>
                    <a:pt x="0" y="2089023"/>
                  </a:moveTo>
                  <a:cubicBezTo>
                    <a:pt x="0" y="935355"/>
                    <a:pt x="935355" y="0"/>
                    <a:pt x="2089023" y="0"/>
                  </a:cubicBezTo>
                  <a:lnTo>
                    <a:pt x="2089023" y="33909"/>
                  </a:lnTo>
                  <a:lnTo>
                    <a:pt x="2089023" y="0"/>
                  </a:lnTo>
                  <a:cubicBezTo>
                    <a:pt x="3242818" y="0"/>
                    <a:pt x="4178046" y="935355"/>
                    <a:pt x="4178046" y="2089023"/>
                  </a:cubicBezTo>
                  <a:lnTo>
                    <a:pt x="4144137" y="2089023"/>
                  </a:lnTo>
                  <a:lnTo>
                    <a:pt x="4178046" y="2089023"/>
                  </a:lnTo>
                  <a:cubicBezTo>
                    <a:pt x="4178046" y="3242818"/>
                    <a:pt x="3242691" y="4178046"/>
                    <a:pt x="2089023" y="4178046"/>
                  </a:cubicBezTo>
                  <a:lnTo>
                    <a:pt x="2089023" y="4144137"/>
                  </a:lnTo>
                  <a:lnTo>
                    <a:pt x="2089023" y="4178046"/>
                  </a:lnTo>
                  <a:cubicBezTo>
                    <a:pt x="935355" y="4178046"/>
                    <a:pt x="0" y="3242818"/>
                    <a:pt x="0" y="2089023"/>
                  </a:cubicBezTo>
                  <a:lnTo>
                    <a:pt x="33909" y="2089023"/>
                  </a:lnTo>
                  <a:lnTo>
                    <a:pt x="67691" y="2089023"/>
                  </a:lnTo>
                  <a:lnTo>
                    <a:pt x="33909" y="2089023"/>
                  </a:lnTo>
                  <a:lnTo>
                    <a:pt x="0" y="2089023"/>
                  </a:lnTo>
                  <a:moveTo>
                    <a:pt x="67691" y="2089023"/>
                  </a:moveTo>
                  <a:cubicBezTo>
                    <a:pt x="67691" y="2107692"/>
                    <a:pt x="52578" y="2122932"/>
                    <a:pt x="33782" y="2122932"/>
                  </a:cubicBezTo>
                  <a:cubicBezTo>
                    <a:pt x="14986" y="2122932"/>
                    <a:pt x="0" y="2107692"/>
                    <a:pt x="0" y="2089023"/>
                  </a:cubicBezTo>
                  <a:cubicBezTo>
                    <a:pt x="0" y="2070354"/>
                    <a:pt x="15113" y="2055114"/>
                    <a:pt x="33909" y="2055114"/>
                  </a:cubicBezTo>
                  <a:cubicBezTo>
                    <a:pt x="52705" y="2055114"/>
                    <a:pt x="67818" y="2070227"/>
                    <a:pt x="67818" y="2089023"/>
                  </a:cubicBezTo>
                  <a:cubicBezTo>
                    <a:pt x="67818" y="3205353"/>
                    <a:pt x="972820" y="4110355"/>
                    <a:pt x="2089150" y="4110355"/>
                  </a:cubicBezTo>
                  <a:cubicBezTo>
                    <a:pt x="3205480" y="4110355"/>
                    <a:pt x="4110482" y="3205353"/>
                    <a:pt x="4110482" y="2089023"/>
                  </a:cubicBezTo>
                  <a:cubicBezTo>
                    <a:pt x="4110482" y="972693"/>
                    <a:pt x="3205480" y="67691"/>
                    <a:pt x="2089150" y="67691"/>
                  </a:cubicBezTo>
                  <a:lnTo>
                    <a:pt x="2089150" y="33909"/>
                  </a:lnTo>
                  <a:lnTo>
                    <a:pt x="2089150" y="67691"/>
                  </a:lnTo>
                  <a:cubicBezTo>
                    <a:pt x="972693" y="67691"/>
                    <a:pt x="67691" y="972693"/>
                    <a:pt x="67691" y="2089023"/>
                  </a:cubicBezTo>
                  <a:close/>
                </a:path>
              </a:pathLst>
            </a:custGeom>
            <a:solidFill>
              <a:srgbClr val="FFFFFF"/>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s-CO" sz="450">
                <a:latin typeface="Montserrat" pitchFamily="2" charset="77"/>
              </a:endParaRPr>
            </a:p>
          </p:txBody>
        </p:sp>
      </p:grpSp>
      <p:grpSp>
        <p:nvGrpSpPr>
          <p:cNvPr id="11" name="Group 11"/>
          <p:cNvGrpSpPr/>
          <p:nvPr/>
        </p:nvGrpSpPr>
        <p:grpSpPr>
          <a:xfrm>
            <a:off x="1189820" y="1819232"/>
            <a:ext cx="1115321" cy="1115321"/>
            <a:chOff x="0" y="0"/>
            <a:chExt cx="2974188" cy="2974188"/>
          </a:xfrm>
        </p:grpSpPr>
        <p:sp>
          <p:nvSpPr>
            <p:cNvPr id="12" name="Freeform 12"/>
            <p:cNvSpPr/>
            <p:nvPr/>
          </p:nvSpPr>
          <p:spPr>
            <a:xfrm>
              <a:off x="0" y="0"/>
              <a:ext cx="2974187" cy="2974187"/>
            </a:xfrm>
            <a:custGeom>
              <a:avLst/>
              <a:gdLst/>
              <a:ahLst/>
              <a:cxnLst/>
              <a:rect l="l" t="t" r="r" b="b"/>
              <a:pathLst>
                <a:path w="2974187" h="2974187">
                  <a:moveTo>
                    <a:pt x="0" y="0"/>
                  </a:moveTo>
                  <a:lnTo>
                    <a:pt x="2974187" y="0"/>
                  </a:lnTo>
                  <a:lnTo>
                    <a:pt x="2974187" y="2974187"/>
                  </a:lnTo>
                  <a:lnTo>
                    <a:pt x="0" y="2974187"/>
                  </a:lnTo>
                  <a:close/>
                </a:path>
              </a:pathLst>
            </a:custGeom>
            <a:blipFill>
              <a:blip r:embed="rId2">
                <a:alphaModFix amt="0"/>
              </a:blip>
              <a:stretch>
                <a:fillRect l="-78303" r="-78303"/>
              </a:stretch>
            </a:blip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s-CO" sz="450">
                <a:latin typeface="Montserrat" pitchFamily="2" charset="77"/>
              </a:endParaRPr>
            </a:p>
          </p:txBody>
        </p:sp>
        <p:sp>
          <p:nvSpPr>
            <p:cNvPr id="13" name="TextBox 13"/>
            <p:cNvSpPr txBox="1"/>
            <p:nvPr/>
          </p:nvSpPr>
          <p:spPr>
            <a:xfrm>
              <a:off x="0" y="95250"/>
              <a:ext cx="2974188" cy="2878938"/>
            </a:xfrm>
            <a:prstGeom prst="rect">
              <a:avLst/>
            </a:prstGeom>
          </p:spPr>
          <p:txBody>
            <a:bodyPr lIns="0" tIns="0" rIns="0" bIns="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7020"/>
                </a:lnSpc>
              </a:pPr>
              <a:r>
                <a:rPr lang="en-US" sz="6500" b="1" dirty="0">
                  <a:solidFill>
                    <a:srgbClr val="FFFFFF"/>
                  </a:solidFill>
                  <a:latin typeface="Montserrat" pitchFamily="2" charset="77"/>
                  <a:ea typeface="Arial"/>
                  <a:cs typeface="Arial"/>
                  <a:sym typeface="Arial"/>
                </a:rPr>
                <a:t>1</a:t>
              </a:r>
            </a:p>
          </p:txBody>
        </p:sp>
      </p:grpSp>
      <p:grpSp>
        <p:nvGrpSpPr>
          <p:cNvPr id="14" name="Group 14"/>
          <p:cNvGrpSpPr/>
          <p:nvPr/>
        </p:nvGrpSpPr>
        <p:grpSpPr>
          <a:xfrm>
            <a:off x="8080486" y="4222285"/>
            <a:ext cx="86897" cy="186605"/>
            <a:chOff x="0" y="0"/>
            <a:chExt cx="231724" cy="497611"/>
          </a:xfrm>
        </p:grpSpPr>
        <p:sp>
          <p:nvSpPr>
            <p:cNvPr id="15" name="Freeform 15"/>
            <p:cNvSpPr/>
            <p:nvPr/>
          </p:nvSpPr>
          <p:spPr>
            <a:xfrm>
              <a:off x="30734" y="65913"/>
              <a:ext cx="170307" cy="365760"/>
            </a:xfrm>
            <a:custGeom>
              <a:avLst/>
              <a:gdLst/>
              <a:ahLst/>
              <a:cxnLst/>
              <a:rect l="l" t="t" r="r" b="b"/>
              <a:pathLst>
                <a:path w="170307" h="365760">
                  <a:moveTo>
                    <a:pt x="170307" y="155702"/>
                  </a:moveTo>
                  <a:lnTo>
                    <a:pt x="112395" y="155702"/>
                  </a:lnTo>
                  <a:lnTo>
                    <a:pt x="112395" y="0"/>
                  </a:lnTo>
                  <a:lnTo>
                    <a:pt x="57912" y="0"/>
                  </a:lnTo>
                  <a:lnTo>
                    <a:pt x="57912" y="155702"/>
                  </a:lnTo>
                  <a:lnTo>
                    <a:pt x="0" y="155702"/>
                  </a:lnTo>
                  <a:lnTo>
                    <a:pt x="0" y="210185"/>
                  </a:lnTo>
                  <a:lnTo>
                    <a:pt x="57912" y="210185"/>
                  </a:lnTo>
                  <a:lnTo>
                    <a:pt x="57912" y="365760"/>
                  </a:lnTo>
                  <a:lnTo>
                    <a:pt x="112395" y="365760"/>
                  </a:lnTo>
                  <a:lnTo>
                    <a:pt x="112395" y="210185"/>
                  </a:lnTo>
                  <a:lnTo>
                    <a:pt x="170307" y="210185"/>
                  </a:lnTo>
                  <a:close/>
                </a:path>
              </a:pathLst>
            </a:custGeom>
            <a:solidFill>
              <a:srgbClr val="EFDFFF"/>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s-CO" sz="450">
                <a:latin typeface="Montserrat" pitchFamily="2" charset="77"/>
              </a:endParaRPr>
            </a:p>
          </p:txBody>
        </p:sp>
      </p:grpSp>
      <p:grpSp>
        <p:nvGrpSpPr>
          <p:cNvPr id="16" name="Group 16"/>
          <p:cNvGrpSpPr/>
          <p:nvPr/>
        </p:nvGrpSpPr>
        <p:grpSpPr>
          <a:xfrm>
            <a:off x="2842684" y="1593499"/>
            <a:ext cx="1566782" cy="1566782"/>
            <a:chOff x="0" y="0"/>
            <a:chExt cx="4178084" cy="4178084"/>
          </a:xfrm>
        </p:grpSpPr>
        <p:sp>
          <p:nvSpPr>
            <p:cNvPr id="17" name="Freeform 17"/>
            <p:cNvSpPr/>
            <p:nvPr/>
          </p:nvSpPr>
          <p:spPr>
            <a:xfrm>
              <a:off x="33909" y="33909"/>
              <a:ext cx="4110355" cy="4110355"/>
            </a:xfrm>
            <a:custGeom>
              <a:avLst/>
              <a:gdLst/>
              <a:ahLst/>
              <a:cxnLst/>
              <a:rect l="l" t="t" r="r" b="b"/>
              <a:pathLst>
                <a:path w="4110355" h="4110355">
                  <a:moveTo>
                    <a:pt x="0" y="2055114"/>
                  </a:moveTo>
                  <a:cubicBezTo>
                    <a:pt x="0" y="920115"/>
                    <a:pt x="920115" y="0"/>
                    <a:pt x="2055114" y="0"/>
                  </a:cubicBezTo>
                  <a:cubicBezTo>
                    <a:pt x="3190113" y="0"/>
                    <a:pt x="4110355" y="920115"/>
                    <a:pt x="4110355" y="2055114"/>
                  </a:cubicBezTo>
                  <a:cubicBezTo>
                    <a:pt x="4110355" y="3190113"/>
                    <a:pt x="3190113" y="4110355"/>
                    <a:pt x="2055114" y="4110355"/>
                  </a:cubicBezTo>
                  <a:cubicBezTo>
                    <a:pt x="920115" y="4110355"/>
                    <a:pt x="0" y="3190113"/>
                    <a:pt x="0" y="2055114"/>
                  </a:cubicBezTo>
                  <a:close/>
                </a:path>
              </a:pathLst>
            </a:custGeom>
            <a:solidFill>
              <a:srgbClr val="ED7D31"/>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s-CO" sz="450">
                <a:latin typeface="Montserrat" pitchFamily="2" charset="77"/>
              </a:endParaRPr>
            </a:p>
          </p:txBody>
        </p:sp>
        <p:sp>
          <p:nvSpPr>
            <p:cNvPr id="18" name="Freeform 18"/>
            <p:cNvSpPr/>
            <p:nvPr/>
          </p:nvSpPr>
          <p:spPr>
            <a:xfrm>
              <a:off x="0" y="0"/>
              <a:ext cx="4178046" cy="4178046"/>
            </a:xfrm>
            <a:custGeom>
              <a:avLst/>
              <a:gdLst/>
              <a:ahLst/>
              <a:cxnLst/>
              <a:rect l="l" t="t" r="r" b="b"/>
              <a:pathLst>
                <a:path w="4178046" h="4178046">
                  <a:moveTo>
                    <a:pt x="0" y="2089023"/>
                  </a:moveTo>
                  <a:cubicBezTo>
                    <a:pt x="0" y="935355"/>
                    <a:pt x="935355" y="0"/>
                    <a:pt x="2089023" y="0"/>
                  </a:cubicBezTo>
                  <a:lnTo>
                    <a:pt x="2089023" y="33909"/>
                  </a:lnTo>
                  <a:lnTo>
                    <a:pt x="2089023" y="0"/>
                  </a:lnTo>
                  <a:cubicBezTo>
                    <a:pt x="3242818" y="0"/>
                    <a:pt x="4178046" y="935355"/>
                    <a:pt x="4178046" y="2089023"/>
                  </a:cubicBezTo>
                  <a:lnTo>
                    <a:pt x="4144137" y="2089023"/>
                  </a:lnTo>
                  <a:lnTo>
                    <a:pt x="4178046" y="2089023"/>
                  </a:lnTo>
                  <a:cubicBezTo>
                    <a:pt x="4178046" y="3242818"/>
                    <a:pt x="3242691" y="4178046"/>
                    <a:pt x="2089023" y="4178046"/>
                  </a:cubicBezTo>
                  <a:lnTo>
                    <a:pt x="2089023" y="4144137"/>
                  </a:lnTo>
                  <a:lnTo>
                    <a:pt x="2089023" y="4178046"/>
                  </a:lnTo>
                  <a:cubicBezTo>
                    <a:pt x="935355" y="4178046"/>
                    <a:pt x="0" y="3242818"/>
                    <a:pt x="0" y="2089023"/>
                  </a:cubicBezTo>
                  <a:lnTo>
                    <a:pt x="33909" y="2089023"/>
                  </a:lnTo>
                  <a:lnTo>
                    <a:pt x="67691" y="2089023"/>
                  </a:lnTo>
                  <a:lnTo>
                    <a:pt x="33909" y="2089023"/>
                  </a:lnTo>
                  <a:lnTo>
                    <a:pt x="0" y="2089023"/>
                  </a:lnTo>
                  <a:moveTo>
                    <a:pt x="67691" y="2089023"/>
                  </a:moveTo>
                  <a:cubicBezTo>
                    <a:pt x="67691" y="2107692"/>
                    <a:pt x="52578" y="2122932"/>
                    <a:pt x="33782" y="2122932"/>
                  </a:cubicBezTo>
                  <a:cubicBezTo>
                    <a:pt x="14986" y="2122932"/>
                    <a:pt x="0" y="2107692"/>
                    <a:pt x="0" y="2089023"/>
                  </a:cubicBezTo>
                  <a:cubicBezTo>
                    <a:pt x="0" y="2070354"/>
                    <a:pt x="15113" y="2055114"/>
                    <a:pt x="33909" y="2055114"/>
                  </a:cubicBezTo>
                  <a:cubicBezTo>
                    <a:pt x="52705" y="2055114"/>
                    <a:pt x="67818" y="2070227"/>
                    <a:pt x="67818" y="2089023"/>
                  </a:cubicBezTo>
                  <a:cubicBezTo>
                    <a:pt x="67818" y="3205353"/>
                    <a:pt x="972820" y="4110355"/>
                    <a:pt x="2089150" y="4110355"/>
                  </a:cubicBezTo>
                  <a:cubicBezTo>
                    <a:pt x="3205480" y="4110355"/>
                    <a:pt x="4110482" y="3205353"/>
                    <a:pt x="4110482" y="2089023"/>
                  </a:cubicBezTo>
                  <a:cubicBezTo>
                    <a:pt x="4110482" y="972693"/>
                    <a:pt x="3205480" y="67691"/>
                    <a:pt x="2089150" y="67691"/>
                  </a:cubicBezTo>
                  <a:lnTo>
                    <a:pt x="2089150" y="33909"/>
                  </a:lnTo>
                  <a:lnTo>
                    <a:pt x="2089150" y="67691"/>
                  </a:lnTo>
                  <a:cubicBezTo>
                    <a:pt x="972693" y="67691"/>
                    <a:pt x="67691" y="972693"/>
                    <a:pt x="67691" y="2089023"/>
                  </a:cubicBezTo>
                  <a:close/>
                </a:path>
              </a:pathLst>
            </a:custGeom>
            <a:solidFill>
              <a:srgbClr val="FFFFFF"/>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s-CO" sz="450">
                <a:latin typeface="Montserrat" pitchFamily="2" charset="77"/>
              </a:endParaRPr>
            </a:p>
          </p:txBody>
        </p:sp>
      </p:grpSp>
      <p:grpSp>
        <p:nvGrpSpPr>
          <p:cNvPr id="19" name="Group 19"/>
          <p:cNvGrpSpPr/>
          <p:nvPr/>
        </p:nvGrpSpPr>
        <p:grpSpPr>
          <a:xfrm>
            <a:off x="3068417" y="1819232"/>
            <a:ext cx="1115321" cy="1115321"/>
            <a:chOff x="0" y="0"/>
            <a:chExt cx="2974188" cy="2974188"/>
          </a:xfrm>
        </p:grpSpPr>
        <p:sp>
          <p:nvSpPr>
            <p:cNvPr id="20" name="Freeform 20"/>
            <p:cNvSpPr/>
            <p:nvPr/>
          </p:nvSpPr>
          <p:spPr>
            <a:xfrm>
              <a:off x="0" y="0"/>
              <a:ext cx="2974187" cy="2974187"/>
            </a:xfrm>
            <a:custGeom>
              <a:avLst/>
              <a:gdLst/>
              <a:ahLst/>
              <a:cxnLst/>
              <a:rect l="l" t="t" r="r" b="b"/>
              <a:pathLst>
                <a:path w="2974187" h="2974187">
                  <a:moveTo>
                    <a:pt x="0" y="0"/>
                  </a:moveTo>
                  <a:lnTo>
                    <a:pt x="2974187" y="0"/>
                  </a:lnTo>
                  <a:lnTo>
                    <a:pt x="2974187" y="2974187"/>
                  </a:lnTo>
                  <a:lnTo>
                    <a:pt x="0" y="2974187"/>
                  </a:lnTo>
                  <a:close/>
                </a:path>
              </a:pathLst>
            </a:custGeom>
            <a:blipFill>
              <a:blip r:embed="rId2">
                <a:alphaModFix amt="0"/>
              </a:blip>
              <a:stretch>
                <a:fillRect l="-78303" r="-78303"/>
              </a:stretch>
            </a:blip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s-CO" sz="450">
                <a:latin typeface="Montserrat" pitchFamily="2" charset="77"/>
              </a:endParaRPr>
            </a:p>
          </p:txBody>
        </p:sp>
        <p:sp>
          <p:nvSpPr>
            <p:cNvPr id="21" name="TextBox 21"/>
            <p:cNvSpPr txBox="1"/>
            <p:nvPr/>
          </p:nvSpPr>
          <p:spPr>
            <a:xfrm>
              <a:off x="0" y="95250"/>
              <a:ext cx="2974188" cy="2878938"/>
            </a:xfrm>
            <a:prstGeom prst="rect">
              <a:avLst/>
            </a:prstGeom>
          </p:spPr>
          <p:txBody>
            <a:bodyPr lIns="0" tIns="0" rIns="0" bIns="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7020"/>
                </a:lnSpc>
              </a:pPr>
              <a:r>
                <a:rPr lang="en-US" sz="6500" b="1" dirty="0">
                  <a:solidFill>
                    <a:srgbClr val="FFFFFF"/>
                  </a:solidFill>
                  <a:latin typeface="Montserrat" pitchFamily="2" charset="77"/>
                  <a:ea typeface="Arial"/>
                  <a:cs typeface="Arial"/>
                  <a:sym typeface="Arial"/>
                </a:rPr>
                <a:t>2</a:t>
              </a:r>
            </a:p>
          </p:txBody>
        </p:sp>
      </p:grpSp>
      <p:grpSp>
        <p:nvGrpSpPr>
          <p:cNvPr id="22" name="Group 22"/>
          <p:cNvGrpSpPr/>
          <p:nvPr/>
        </p:nvGrpSpPr>
        <p:grpSpPr>
          <a:xfrm>
            <a:off x="6733599" y="4259280"/>
            <a:ext cx="139822" cy="149609"/>
            <a:chOff x="0" y="0"/>
            <a:chExt cx="372859" cy="398958"/>
          </a:xfrm>
        </p:grpSpPr>
        <p:sp>
          <p:nvSpPr>
            <p:cNvPr id="23" name="Freeform 23"/>
            <p:cNvSpPr/>
            <p:nvPr/>
          </p:nvSpPr>
          <p:spPr>
            <a:xfrm>
              <a:off x="49403" y="52832"/>
              <a:ext cx="274193" cy="293243"/>
            </a:xfrm>
            <a:custGeom>
              <a:avLst/>
              <a:gdLst/>
              <a:ahLst/>
              <a:cxnLst/>
              <a:rect l="l" t="t" r="r" b="b"/>
              <a:pathLst>
                <a:path w="274193" h="293243">
                  <a:moveTo>
                    <a:pt x="0" y="102743"/>
                  </a:moveTo>
                  <a:lnTo>
                    <a:pt x="93218" y="102743"/>
                  </a:lnTo>
                  <a:lnTo>
                    <a:pt x="93218" y="0"/>
                  </a:lnTo>
                  <a:lnTo>
                    <a:pt x="180975" y="0"/>
                  </a:lnTo>
                  <a:lnTo>
                    <a:pt x="180975" y="102743"/>
                  </a:lnTo>
                  <a:lnTo>
                    <a:pt x="274193" y="102743"/>
                  </a:lnTo>
                  <a:lnTo>
                    <a:pt x="274193" y="190500"/>
                  </a:lnTo>
                  <a:lnTo>
                    <a:pt x="180848" y="190500"/>
                  </a:lnTo>
                  <a:lnTo>
                    <a:pt x="180848" y="293243"/>
                  </a:lnTo>
                  <a:lnTo>
                    <a:pt x="93218" y="293243"/>
                  </a:lnTo>
                  <a:lnTo>
                    <a:pt x="93218" y="190500"/>
                  </a:lnTo>
                  <a:lnTo>
                    <a:pt x="0" y="190500"/>
                  </a:lnTo>
                  <a:close/>
                </a:path>
              </a:pathLst>
            </a:custGeom>
            <a:solidFill>
              <a:srgbClr val="FFFFFF"/>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s-CO" sz="450">
                <a:latin typeface="Montserrat" pitchFamily="2" charset="77"/>
              </a:endParaRPr>
            </a:p>
          </p:txBody>
        </p:sp>
      </p:grpSp>
      <p:grpSp>
        <p:nvGrpSpPr>
          <p:cNvPr id="24" name="Group 24"/>
          <p:cNvGrpSpPr/>
          <p:nvPr/>
        </p:nvGrpSpPr>
        <p:grpSpPr>
          <a:xfrm>
            <a:off x="4774206" y="1604282"/>
            <a:ext cx="1566768" cy="1566768"/>
            <a:chOff x="0" y="0"/>
            <a:chExt cx="4178046" cy="4178046"/>
          </a:xfrm>
        </p:grpSpPr>
        <p:sp>
          <p:nvSpPr>
            <p:cNvPr id="25" name="Freeform 25"/>
            <p:cNvSpPr/>
            <p:nvPr/>
          </p:nvSpPr>
          <p:spPr>
            <a:xfrm>
              <a:off x="33909" y="33909"/>
              <a:ext cx="4110355" cy="4110355"/>
            </a:xfrm>
            <a:custGeom>
              <a:avLst/>
              <a:gdLst/>
              <a:ahLst/>
              <a:cxnLst/>
              <a:rect l="l" t="t" r="r" b="b"/>
              <a:pathLst>
                <a:path w="4110355" h="4110355">
                  <a:moveTo>
                    <a:pt x="0" y="2055114"/>
                  </a:moveTo>
                  <a:cubicBezTo>
                    <a:pt x="0" y="920115"/>
                    <a:pt x="920115" y="0"/>
                    <a:pt x="2055114" y="0"/>
                  </a:cubicBezTo>
                  <a:cubicBezTo>
                    <a:pt x="3190113" y="0"/>
                    <a:pt x="4110355" y="920115"/>
                    <a:pt x="4110355" y="2055114"/>
                  </a:cubicBezTo>
                  <a:cubicBezTo>
                    <a:pt x="4110355" y="3190113"/>
                    <a:pt x="3190113" y="4110355"/>
                    <a:pt x="2055114" y="4110355"/>
                  </a:cubicBezTo>
                  <a:cubicBezTo>
                    <a:pt x="920115" y="4110355"/>
                    <a:pt x="0" y="3190113"/>
                    <a:pt x="0" y="2055114"/>
                  </a:cubicBezTo>
                  <a:close/>
                </a:path>
              </a:pathLst>
            </a:custGeom>
            <a:solidFill>
              <a:srgbClr val="4196B8"/>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s-CO" sz="450">
                <a:latin typeface="Montserrat" pitchFamily="2" charset="77"/>
              </a:endParaRPr>
            </a:p>
          </p:txBody>
        </p:sp>
        <p:sp>
          <p:nvSpPr>
            <p:cNvPr id="26" name="Freeform 26"/>
            <p:cNvSpPr/>
            <p:nvPr/>
          </p:nvSpPr>
          <p:spPr>
            <a:xfrm>
              <a:off x="0" y="0"/>
              <a:ext cx="4178046" cy="4178046"/>
            </a:xfrm>
            <a:custGeom>
              <a:avLst/>
              <a:gdLst/>
              <a:ahLst/>
              <a:cxnLst/>
              <a:rect l="l" t="t" r="r" b="b"/>
              <a:pathLst>
                <a:path w="4178046" h="4178046">
                  <a:moveTo>
                    <a:pt x="0" y="2089023"/>
                  </a:moveTo>
                  <a:cubicBezTo>
                    <a:pt x="0" y="935355"/>
                    <a:pt x="935355" y="0"/>
                    <a:pt x="2089023" y="0"/>
                  </a:cubicBezTo>
                  <a:lnTo>
                    <a:pt x="2089023" y="33909"/>
                  </a:lnTo>
                  <a:lnTo>
                    <a:pt x="2089023" y="0"/>
                  </a:lnTo>
                  <a:cubicBezTo>
                    <a:pt x="3242818" y="0"/>
                    <a:pt x="4178046" y="935355"/>
                    <a:pt x="4178046" y="2089023"/>
                  </a:cubicBezTo>
                  <a:lnTo>
                    <a:pt x="4144137" y="2089023"/>
                  </a:lnTo>
                  <a:lnTo>
                    <a:pt x="4178046" y="2089023"/>
                  </a:lnTo>
                  <a:cubicBezTo>
                    <a:pt x="4178046" y="3242818"/>
                    <a:pt x="3242691" y="4178046"/>
                    <a:pt x="2089023" y="4178046"/>
                  </a:cubicBezTo>
                  <a:lnTo>
                    <a:pt x="2089023" y="4144137"/>
                  </a:lnTo>
                  <a:lnTo>
                    <a:pt x="2089023" y="4178046"/>
                  </a:lnTo>
                  <a:cubicBezTo>
                    <a:pt x="935355" y="4178046"/>
                    <a:pt x="0" y="3242818"/>
                    <a:pt x="0" y="2089023"/>
                  </a:cubicBezTo>
                  <a:lnTo>
                    <a:pt x="33909" y="2089023"/>
                  </a:lnTo>
                  <a:lnTo>
                    <a:pt x="67691" y="2089023"/>
                  </a:lnTo>
                  <a:lnTo>
                    <a:pt x="33909" y="2089023"/>
                  </a:lnTo>
                  <a:lnTo>
                    <a:pt x="0" y="2089023"/>
                  </a:lnTo>
                  <a:moveTo>
                    <a:pt x="67691" y="2089023"/>
                  </a:moveTo>
                  <a:cubicBezTo>
                    <a:pt x="67691" y="2107692"/>
                    <a:pt x="52578" y="2122932"/>
                    <a:pt x="33782" y="2122932"/>
                  </a:cubicBezTo>
                  <a:cubicBezTo>
                    <a:pt x="14986" y="2122932"/>
                    <a:pt x="0" y="2107692"/>
                    <a:pt x="0" y="2089023"/>
                  </a:cubicBezTo>
                  <a:cubicBezTo>
                    <a:pt x="0" y="2070354"/>
                    <a:pt x="15113" y="2055114"/>
                    <a:pt x="33909" y="2055114"/>
                  </a:cubicBezTo>
                  <a:cubicBezTo>
                    <a:pt x="52705" y="2055114"/>
                    <a:pt x="67818" y="2070227"/>
                    <a:pt x="67818" y="2089023"/>
                  </a:cubicBezTo>
                  <a:cubicBezTo>
                    <a:pt x="67818" y="3205353"/>
                    <a:pt x="972820" y="4110355"/>
                    <a:pt x="2089150" y="4110355"/>
                  </a:cubicBezTo>
                  <a:cubicBezTo>
                    <a:pt x="3205480" y="4110355"/>
                    <a:pt x="4110482" y="3205353"/>
                    <a:pt x="4110482" y="2089023"/>
                  </a:cubicBezTo>
                  <a:cubicBezTo>
                    <a:pt x="4110482" y="972693"/>
                    <a:pt x="3205480" y="67691"/>
                    <a:pt x="2089150" y="67691"/>
                  </a:cubicBezTo>
                  <a:lnTo>
                    <a:pt x="2089150" y="33909"/>
                  </a:lnTo>
                  <a:lnTo>
                    <a:pt x="2089150" y="67691"/>
                  </a:lnTo>
                  <a:cubicBezTo>
                    <a:pt x="972693" y="67691"/>
                    <a:pt x="67691" y="972693"/>
                    <a:pt x="67691" y="2089023"/>
                  </a:cubicBezTo>
                  <a:close/>
                </a:path>
              </a:pathLst>
            </a:custGeom>
            <a:solidFill>
              <a:srgbClr val="FFFFFF"/>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s-CO" sz="450">
                <a:latin typeface="Montserrat" pitchFamily="2" charset="77"/>
              </a:endParaRPr>
            </a:p>
          </p:txBody>
        </p:sp>
      </p:grpSp>
      <p:grpSp>
        <p:nvGrpSpPr>
          <p:cNvPr id="27" name="Group 27"/>
          <p:cNvGrpSpPr/>
          <p:nvPr/>
        </p:nvGrpSpPr>
        <p:grpSpPr>
          <a:xfrm>
            <a:off x="4999939" y="1819232"/>
            <a:ext cx="1115321" cy="1115321"/>
            <a:chOff x="0" y="0"/>
            <a:chExt cx="2974188" cy="2974188"/>
          </a:xfrm>
        </p:grpSpPr>
        <p:sp>
          <p:nvSpPr>
            <p:cNvPr id="28" name="Freeform 28"/>
            <p:cNvSpPr/>
            <p:nvPr/>
          </p:nvSpPr>
          <p:spPr>
            <a:xfrm>
              <a:off x="0" y="0"/>
              <a:ext cx="2974187" cy="2974187"/>
            </a:xfrm>
            <a:custGeom>
              <a:avLst/>
              <a:gdLst/>
              <a:ahLst/>
              <a:cxnLst/>
              <a:rect l="l" t="t" r="r" b="b"/>
              <a:pathLst>
                <a:path w="2974187" h="2974187">
                  <a:moveTo>
                    <a:pt x="0" y="0"/>
                  </a:moveTo>
                  <a:lnTo>
                    <a:pt x="2974187" y="0"/>
                  </a:lnTo>
                  <a:lnTo>
                    <a:pt x="2974187" y="2974187"/>
                  </a:lnTo>
                  <a:lnTo>
                    <a:pt x="0" y="2974187"/>
                  </a:lnTo>
                  <a:close/>
                </a:path>
              </a:pathLst>
            </a:custGeom>
            <a:blipFill>
              <a:blip r:embed="rId2">
                <a:alphaModFix amt="0"/>
              </a:blip>
              <a:stretch>
                <a:fillRect l="-78303" r="-78303"/>
              </a:stretch>
            </a:blip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s-CO" sz="450">
                <a:latin typeface="Montserrat" pitchFamily="2" charset="77"/>
              </a:endParaRPr>
            </a:p>
          </p:txBody>
        </p:sp>
        <p:sp>
          <p:nvSpPr>
            <p:cNvPr id="29" name="TextBox 29"/>
            <p:cNvSpPr txBox="1"/>
            <p:nvPr/>
          </p:nvSpPr>
          <p:spPr>
            <a:xfrm>
              <a:off x="0" y="95250"/>
              <a:ext cx="2974188" cy="2878938"/>
            </a:xfrm>
            <a:prstGeom prst="rect">
              <a:avLst/>
            </a:prstGeom>
          </p:spPr>
          <p:txBody>
            <a:bodyPr lIns="0" tIns="0" rIns="0" bIns="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7020"/>
                </a:lnSpc>
              </a:pPr>
              <a:r>
                <a:rPr lang="en-US" sz="6500" b="1" dirty="0">
                  <a:solidFill>
                    <a:srgbClr val="FFFFFF"/>
                  </a:solidFill>
                  <a:latin typeface="Montserrat" pitchFamily="2" charset="77"/>
                  <a:ea typeface="Arial"/>
                  <a:cs typeface="Arial"/>
                  <a:sym typeface="Arial"/>
                </a:rPr>
                <a:t>3</a:t>
              </a:r>
            </a:p>
          </p:txBody>
        </p:sp>
      </p:grpSp>
      <p:grpSp>
        <p:nvGrpSpPr>
          <p:cNvPr id="30" name="Group 30"/>
          <p:cNvGrpSpPr/>
          <p:nvPr/>
        </p:nvGrpSpPr>
        <p:grpSpPr>
          <a:xfrm>
            <a:off x="7789945" y="4363174"/>
            <a:ext cx="47220" cy="45720"/>
            <a:chOff x="0" y="0"/>
            <a:chExt cx="125920" cy="121920"/>
          </a:xfrm>
        </p:grpSpPr>
        <p:sp>
          <p:nvSpPr>
            <p:cNvPr id="31" name="Freeform 31"/>
            <p:cNvSpPr/>
            <p:nvPr/>
          </p:nvSpPr>
          <p:spPr>
            <a:xfrm>
              <a:off x="16637" y="25146"/>
              <a:ext cx="92583" cy="71755"/>
            </a:xfrm>
            <a:custGeom>
              <a:avLst/>
              <a:gdLst/>
              <a:ahLst/>
              <a:cxnLst/>
              <a:rect l="l" t="t" r="r" b="b"/>
              <a:pathLst>
                <a:path w="92583" h="71755">
                  <a:moveTo>
                    <a:pt x="0" y="0"/>
                  </a:moveTo>
                  <a:lnTo>
                    <a:pt x="92583" y="0"/>
                  </a:lnTo>
                  <a:lnTo>
                    <a:pt x="92583" y="28702"/>
                  </a:lnTo>
                  <a:lnTo>
                    <a:pt x="0" y="28702"/>
                  </a:lnTo>
                  <a:close/>
                  <a:moveTo>
                    <a:pt x="0" y="71755"/>
                  </a:moveTo>
                  <a:lnTo>
                    <a:pt x="92583" y="71755"/>
                  </a:lnTo>
                  <a:lnTo>
                    <a:pt x="92583" y="71628"/>
                  </a:lnTo>
                  <a:lnTo>
                    <a:pt x="0" y="71628"/>
                  </a:lnTo>
                  <a:close/>
                </a:path>
              </a:pathLst>
            </a:custGeom>
            <a:solidFill>
              <a:srgbClr val="EFDFFF"/>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s-CO" sz="450">
                <a:latin typeface="Montserrat" pitchFamily="2" charset="77"/>
              </a:endParaRPr>
            </a:p>
          </p:txBody>
        </p:sp>
      </p:grpSp>
      <p:grpSp>
        <p:nvGrpSpPr>
          <p:cNvPr id="32" name="Group 32"/>
          <p:cNvGrpSpPr/>
          <p:nvPr/>
        </p:nvGrpSpPr>
        <p:grpSpPr>
          <a:xfrm>
            <a:off x="6625828" y="1606201"/>
            <a:ext cx="1541379" cy="1541379"/>
            <a:chOff x="0" y="0"/>
            <a:chExt cx="4110342" cy="4110342"/>
          </a:xfrm>
        </p:grpSpPr>
        <p:sp>
          <p:nvSpPr>
            <p:cNvPr id="33" name="Freeform 33"/>
            <p:cNvSpPr/>
            <p:nvPr/>
          </p:nvSpPr>
          <p:spPr>
            <a:xfrm>
              <a:off x="0" y="0"/>
              <a:ext cx="4110355" cy="4110355"/>
            </a:xfrm>
            <a:custGeom>
              <a:avLst/>
              <a:gdLst/>
              <a:ahLst/>
              <a:cxnLst/>
              <a:rect l="l" t="t" r="r" b="b"/>
              <a:pathLst>
                <a:path w="4110355" h="4110355">
                  <a:moveTo>
                    <a:pt x="0" y="2055114"/>
                  </a:moveTo>
                  <a:cubicBezTo>
                    <a:pt x="0" y="920115"/>
                    <a:pt x="920115" y="0"/>
                    <a:pt x="2055114" y="0"/>
                  </a:cubicBezTo>
                  <a:cubicBezTo>
                    <a:pt x="3190113" y="0"/>
                    <a:pt x="4110355" y="920115"/>
                    <a:pt x="4110355" y="2055114"/>
                  </a:cubicBezTo>
                  <a:cubicBezTo>
                    <a:pt x="4110355" y="3190113"/>
                    <a:pt x="3190240" y="4110355"/>
                    <a:pt x="2055114" y="4110355"/>
                  </a:cubicBezTo>
                  <a:cubicBezTo>
                    <a:pt x="919988" y="4110355"/>
                    <a:pt x="0" y="3190240"/>
                    <a:pt x="0" y="2055114"/>
                  </a:cubicBezTo>
                  <a:close/>
                </a:path>
              </a:pathLst>
            </a:custGeom>
            <a:solidFill>
              <a:srgbClr val="F7A720"/>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s-CO" sz="450">
                <a:latin typeface="Montserrat" pitchFamily="2" charset="77"/>
              </a:endParaRPr>
            </a:p>
          </p:txBody>
        </p:sp>
      </p:grpSp>
      <p:grpSp>
        <p:nvGrpSpPr>
          <p:cNvPr id="34" name="Group 34"/>
          <p:cNvGrpSpPr/>
          <p:nvPr/>
        </p:nvGrpSpPr>
        <p:grpSpPr>
          <a:xfrm>
            <a:off x="6838860" y="1819232"/>
            <a:ext cx="1115321" cy="1115321"/>
            <a:chOff x="0" y="0"/>
            <a:chExt cx="2974188" cy="2974188"/>
          </a:xfrm>
        </p:grpSpPr>
        <p:sp>
          <p:nvSpPr>
            <p:cNvPr id="35" name="Freeform 35"/>
            <p:cNvSpPr/>
            <p:nvPr/>
          </p:nvSpPr>
          <p:spPr>
            <a:xfrm>
              <a:off x="0" y="0"/>
              <a:ext cx="2974187" cy="2974187"/>
            </a:xfrm>
            <a:custGeom>
              <a:avLst/>
              <a:gdLst/>
              <a:ahLst/>
              <a:cxnLst/>
              <a:rect l="l" t="t" r="r" b="b"/>
              <a:pathLst>
                <a:path w="2974187" h="2974187">
                  <a:moveTo>
                    <a:pt x="0" y="0"/>
                  </a:moveTo>
                  <a:lnTo>
                    <a:pt x="2974187" y="0"/>
                  </a:lnTo>
                  <a:lnTo>
                    <a:pt x="2974187" y="2974187"/>
                  </a:lnTo>
                  <a:lnTo>
                    <a:pt x="0" y="2974187"/>
                  </a:lnTo>
                  <a:close/>
                </a:path>
              </a:pathLst>
            </a:custGeom>
            <a:blipFill>
              <a:blip r:embed="rId2">
                <a:alphaModFix amt="0"/>
              </a:blip>
              <a:stretch>
                <a:fillRect l="-78303" r="-78303"/>
              </a:stretch>
            </a:blip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s-CO" sz="450">
                <a:latin typeface="Montserrat" pitchFamily="2" charset="77"/>
              </a:endParaRPr>
            </a:p>
          </p:txBody>
        </p:sp>
        <p:sp>
          <p:nvSpPr>
            <p:cNvPr id="36" name="TextBox 36"/>
            <p:cNvSpPr txBox="1"/>
            <p:nvPr/>
          </p:nvSpPr>
          <p:spPr>
            <a:xfrm>
              <a:off x="0" y="95250"/>
              <a:ext cx="2974188" cy="2878938"/>
            </a:xfrm>
            <a:prstGeom prst="rect">
              <a:avLst/>
            </a:prstGeom>
          </p:spPr>
          <p:txBody>
            <a:bodyPr lIns="0" tIns="0" rIns="0" bIns="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7020"/>
                </a:lnSpc>
              </a:pPr>
              <a:r>
                <a:rPr lang="en-US" sz="6500" b="1" dirty="0">
                  <a:solidFill>
                    <a:srgbClr val="FFFFFF"/>
                  </a:solidFill>
                  <a:latin typeface="Montserrat" pitchFamily="2" charset="77"/>
                  <a:ea typeface="Arial"/>
                  <a:cs typeface="Arial"/>
                  <a:sym typeface="Arial"/>
                </a:rPr>
                <a:t>4</a:t>
              </a:r>
            </a:p>
          </p:txBody>
        </p:sp>
      </p:grpSp>
      <p:sp>
        <p:nvSpPr>
          <p:cNvPr id="37" name="TextBox 37"/>
          <p:cNvSpPr txBox="1"/>
          <p:nvPr/>
        </p:nvSpPr>
        <p:spPr>
          <a:xfrm>
            <a:off x="919297" y="3234595"/>
            <a:ext cx="1648987" cy="643894"/>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680"/>
              </a:lnSpc>
            </a:pPr>
            <a:r>
              <a:rPr lang="es-CO" sz="1400" b="1" dirty="0">
                <a:solidFill>
                  <a:srgbClr val="942092"/>
                </a:solidFill>
                <a:latin typeface="Montserrat" pitchFamily="2" charset="77"/>
                <a:sym typeface="Arial Bold"/>
              </a:rPr>
              <a:t>Conocer el contexto de los y las estudiantes</a:t>
            </a:r>
            <a:r>
              <a:rPr lang="en-US" sz="1400" b="1" dirty="0">
                <a:solidFill>
                  <a:srgbClr val="942092"/>
                </a:solidFill>
                <a:latin typeface="Montserrat" pitchFamily="2" charset="77"/>
                <a:sym typeface="Arial Bold"/>
              </a:rPr>
              <a:t> </a:t>
            </a:r>
            <a:endParaRPr lang="en-US" sz="1400" b="1" dirty="0">
              <a:solidFill>
                <a:srgbClr val="942092"/>
              </a:solidFill>
              <a:latin typeface="Montserrat" pitchFamily="2" charset="77"/>
            </a:endParaRPr>
          </a:p>
        </p:txBody>
      </p:sp>
      <p:sp>
        <p:nvSpPr>
          <p:cNvPr id="38" name="TextBox 38"/>
          <p:cNvSpPr txBox="1"/>
          <p:nvPr/>
        </p:nvSpPr>
        <p:spPr>
          <a:xfrm>
            <a:off x="2818106" y="3238121"/>
            <a:ext cx="1648987" cy="640368"/>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680"/>
              </a:lnSpc>
            </a:pPr>
            <a:r>
              <a:rPr lang="es-CO" sz="1400" b="1" dirty="0">
                <a:solidFill>
                  <a:srgbClr val="ED7D31"/>
                </a:solidFill>
                <a:latin typeface="Montserrat" pitchFamily="2" charset="77"/>
                <a:sym typeface="Arial Bold"/>
              </a:rPr>
              <a:t>Identificar las características del estudiante</a:t>
            </a:r>
            <a:r>
              <a:rPr lang="es-CO" sz="1400" b="1" dirty="0">
                <a:solidFill>
                  <a:srgbClr val="ED7D31"/>
                </a:solidFill>
                <a:latin typeface="Montserrat" pitchFamily="2" charset="77"/>
                <a:ea typeface="Arial Bold"/>
                <a:cs typeface="Arial Bold"/>
                <a:sym typeface="Arial Bold"/>
              </a:rPr>
              <a:t> </a:t>
            </a:r>
            <a:endParaRPr lang="es-CO" sz="1400" b="1" dirty="0">
              <a:solidFill>
                <a:srgbClr val="ED7D31"/>
              </a:solidFill>
              <a:latin typeface="Montserrat" pitchFamily="2" charset="77"/>
              <a:ea typeface="Arial Bold"/>
              <a:cs typeface="Arial Bold"/>
            </a:endParaRPr>
          </a:p>
        </p:txBody>
      </p:sp>
      <p:sp>
        <p:nvSpPr>
          <p:cNvPr id="39" name="TextBox 39"/>
          <p:cNvSpPr txBox="1"/>
          <p:nvPr/>
        </p:nvSpPr>
        <p:spPr>
          <a:xfrm>
            <a:off x="4871095" y="3234658"/>
            <a:ext cx="1457211" cy="643831"/>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680"/>
              </a:lnSpc>
            </a:pPr>
            <a:r>
              <a:rPr lang="es-CO" sz="1400" b="1" dirty="0">
                <a:solidFill>
                  <a:srgbClr val="4196B8"/>
                </a:solidFill>
                <a:latin typeface="Montserrat" pitchFamily="2" charset="77"/>
                <a:sym typeface="Arial Bold"/>
              </a:rPr>
              <a:t>Planeación de los ajustes</a:t>
            </a:r>
            <a:r>
              <a:rPr lang="es-CO" sz="1400" b="1" dirty="0">
                <a:solidFill>
                  <a:srgbClr val="4196B8"/>
                </a:solidFill>
                <a:latin typeface="Montserrat" pitchFamily="2" charset="77"/>
                <a:ea typeface="Arial Bold"/>
                <a:cs typeface="Arial Bold"/>
                <a:sym typeface="Arial Bold"/>
              </a:rPr>
              <a:t> </a:t>
            </a:r>
            <a:r>
              <a:rPr lang="es-CO" sz="1400" b="1" dirty="0">
                <a:solidFill>
                  <a:srgbClr val="4196B8"/>
                </a:solidFill>
                <a:latin typeface="Montserrat" pitchFamily="2" charset="77"/>
                <a:sym typeface="Arial Bold"/>
              </a:rPr>
              <a:t>razonables</a:t>
            </a:r>
            <a:r>
              <a:rPr lang="en-US" sz="1400" b="1" dirty="0">
                <a:solidFill>
                  <a:srgbClr val="4196B8"/>
                </a:solidFill>
                <a:latin typeface="Montserrat" pitchFamily="2" charset="77"/>
                <a:ea typeface="Arial Bold"/>
                <a:cs typeface="Arial Bold"/>
                <a:sym typeface="Arial Bold"/>
              </a:rPr>
              <a:t> </a:t>
            </a:r>
          </a:p>
        </p:txBody>
      </p:sp>
      <p:sp>
        <p:nvSpPr>
          <p:cNvPr id="40" name="TextBox 40"/>
          <p:cNvSpPr txBox="1"/>
          <p:nvPr/>
        </p:nvSpPr>
        <p:spPr>
          <a:xfrm>
            <a:off x="6803536" y="3360616"/>
            <a:ext cx="1977252" cy="422360"/>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nSpc>
                <a:spcPts val="1680"/>
              </a:lnSpc>
            </a:pPr>
            <a:r>
              <a:rPr lang="es-CO" sz="1400" b="1" dirty="0">
                <a:solidFill>
                  <a:srgbClr val="F7A720"/>
                </a:solidFill>
                <a:latin typeface="Montserrat" pitchFamily="2" charset="77"/>
                <a:sym typeface="Arial Bold"/>
              </a:rPr>
              <a:t>Recomendaciones PMI y compromisos</a:t>
            </a:r>
            <a:r>
              <a:rPr lang="en-US" sz="1400" b="1" dirty="0">
                <a:solidFill>
                  <a:srgbClr val="F7A720"/>
                </a:solidFill>
                <a:latin typeface="Montserrat" pitchFamily="2" charset="77"/>
                <a:sym typeface="Arial Bold"/>
              </a:rPr>
              <a:t> </a:t>
            </a:r>
          </a:p>
        </p:txBody>
      </p:sp>
      <p:sp>
        <p:nvSpPr>
          <p:cNvPr id="41" name="TextBox 41"/>
          <p:cNvSpPr txBox="1"/>
          <p:nvPr/>
        </p:nvSpPr>
        <p:spPr>
          <a:xfrm>
            <a:off x="927211" y="418424"/>
            <a:ext cx="7425076" cy="239489"/>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nSpc>
                <a:spcPts val="1680"/>
              </a:lnSpc>
            </a:pPr>
            <a:r>
              <a:rPr lang="es-CO" sz="2400" b="1" dirty="0">
                <a:solidFill>
                  <a:srgbClr val="942092"/>
                </a:solidFill>
                <a:latin typeface="Montserrat" pitchFamily="2" charset="77"/>
                <a:sym typeface="Montserrat Bold"/>
              </a:rPr>
              <a:t>El PIAR posibilita: </a:t>
            </a:r>
            <a:endParaRPr lang="es-CO" sz="2400" b="1" dirty="0">
              <a:solidFill>
                <a:srgbClr val="942092"/>
              </a:solidFill>
              <a:latin typeface="Montserrat" pitchFamily="2" charset="77"/>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26;p1">
            <a:extLst>
              <a:ext uri="{FF2B5EF4-FFF2-40B4-BE49-F238E27FC236}">
                <a16:creationId xmlns:a16="http://schemas.microsoft.com/office/drawing/2014/main" id="{389500AE-A3B3-A81A-9057-5FE6D3D17178}"/>
              </a:ext>
            </a:extLst>
          </p:cNvPr>
          <p:cNvSpPr txBox="1">
            <a:spLocks noGrp="1"/>
          </p:cNvSpPr>
          <p:nvPr>
            <p:ph type="title"/>
          </p:nvPr>
        </p:nvSpPr>
        <p:spPr>
          <a:xfrm>
            <a:off x="720000" y="2204156"/>
            <a:ext cx="7704000" cy="1126184"/>
          </a:xfrm>
          <a:prstGeom prst="rect">
            <a:avLst/>
          </a:prstGeom>
          <a:noFill/>
          <a:ln>
            <a:noFill/>
          </a:ln>
        </p:spPr>
        <p:txBody>
          <a:bodyPr spcFirstLastPara="1" wrap="square" lIns="91425" tIns="91425" rIns="91425" bIns="91425" anchor="t" anchorCtr="0">
            <a:noAutofit/>
          </a:bodyPr>
          <a:lstStyle/>
          <a:p>
            <a:pPr marL="0" marR="0" lvl="0" indent="0" algn="ctr">
              <a:lnSpc>
                <a:spcPct val="100000"/>
              </a:lnSpc>
              <a:spcBef>
                <a:spcPts val="0"/>
              </a:spcBef>
              <a:spcAft>
                <a:spcPts val="0"/>
              </a:spcAft>
              <a:buNone/>
            </a:pPr>
            <a:r>
              <a:rPr lang="es-ES" sz="5400" b="1">
                <a:solidFill>
                  <a:schemeClr val="lt1"/>
                </a:solidFill>
                <a:latin typeface="Montserrat"/>
                <a:sym typeface="Montserrat"/>
              </a:rPr>
              <a:t>Gracias</a:t>
            </a:r>
            <a:endParaRPr lang="es-ES" sz="5400">
              <a:solidFill>
                <a:schemeClr val="lt1"/>
              </a:solidFill>
            </a:endParaRPr>
          </a:p>
        </p:txBody>
      </p:sp>
    </p:spTree>
    <p:extLst>
      <p:ext uri="{BB962C8B-B14F-4D97-AF65-F5344CB8AC3E}">
        <p14:creationId xmlns:p14="http://schemas.microsoft.com/office/powerpoint/2010/main" val="29471944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87">
          <a:extLst>
            <a:ext uri="{FF2B5EF4-FFF2-40B4-BE49-F238E27FC236}">
              <a16:creationId xmlns:a16="http://schemas.microsoft.com/office/drawing/2014/main" id="{65171835-AEBB-8CF6-E15D-4FD2B47C4296}"/>
            </a:ext>
          </a:extLst>
        </p:cNvPr>
        <p:cNvGrpSpPr/>
        <p:nvPr/>
      </p:nvGrpSpPr>
      <p:grpSpPr>
        <a:xfrm>
          <a:off x="0" y="0"/>
          <a:ext cx="0" cy="0"/>
          <a:chOff x="0" y="0"/>
          <a:chExt cx="0" cy="0"/>
        </a:xfrm>
      </p:grpSpPr>
      <p:sp>
        <p:nvSpPr>
          <p:cNvPr id="2" name="Google Shape;627;g2d312d81aa6_8_0">
            <a:extLst>
              <a:ext uri="{FF2B5EF4-FFF2-40B4-BE49-F238E27FC236}">
                <a16:creationId xmlns:a16="http://schemas.microsoft.com/office/drawing/2014/main" id="{C8F5EA52-084F-08F6-9B3E-B9607E12E90D}"/>
              </a:ext>
            </a:extLst>
          </p:cNvPr>
          <p:cNvSpPr txBox="1"/>
          <p:nvPr/>
        </p:nvSpPr>
        <p:spPr>
          <a:xfrm>
            <a:off x="3989765" y="4802147"/>
            <a:ext cx="4867977" cy="346655"/>
          </a:xfrm>
          <a:prstGeom prst="rect">
            <a:avLst/>
          </a:prstGeom>
          <a:noFill/>
          <a:ln>
            <a:noFill/>
          </a:ln>
        </p:spPr>
        <p:txBody>
          <a:bodyPr spcFirstLastPara="1" wrap="square" lIns="91425" tIns="91425" rIns="91425" bIns="91425" anchor="ctr" anchorCtr="0">
            <a:noAutofit/>
          </a:bodyPr>
          <a:lstStyle/>
          <a:p>
            <a:pPr algn="r"/>
            <a:r>
              <a:rPr lang="es-ES" sz="1200" b="1">
                <a:solidFill>
                  <a:srgbClr val="FFFFFF"/>
                </a:solidFill>
                <a:latin typeface="Montserrat" pitchFamily="2" charset="77"/>
                <a:sym typeface="Montserrat"/>
              </a:rPr>
              <a:t>SED 2025</a:t>
            </a:r>
            <a:endParaRPr lang="es-ES" sz="900" b="1">
              <a:solidFill>
                <a:srgbClr val="FFFFFF"/>
              </a:solidFill>
              <a:latin typeface="Montserrat" pitchFamily="2" charset="77"/>
            </a:endParaRPr>
          </a:p>
        </p:txBody>
      </p:sp>
      <p:sp>
        <p:nvSpPr>
          <p:cNvPr id="7" name="Marcador de texto 6">
            <a:extLst>
              <a:ext uri="{FF2B5EF4-FFF2-40B4-BE49-F238E27FC236}">
                <a16:creationId xmlns:a16="http://schemas.microsoft.com/office/drawing/2014/main" id="{A20006E4-5F08-B67A-4606-7EBCD2787722}"/>
              </a:ext>
            </a:extLst>
          </p:cNvPr>
          <p:cNvSpPr>
            <a:spLocks noGrp="1"/>
          </p:cNvSpPr>
          <p:nvPr>
            <p:ph type="body" idx="4294967295"/>
          </p:nvPr>
        </p:nvSpPr>
        <p:spPr>
          <a:xfrm>
            <a:off x="3329133" y="1103862"/>
            <a:ext cx="5001273" cy="3860800"/>
          </a:xfrm>
          <a:prstGeom prst="rect">
            <a:avLst/>
          </a:prstGeom>
        </p:spPr>
        <p:txBody>
          <a:bodyPr/>
          <a:lstStyle/>
          <a:p>
            <a:pPr marL="139700" indent="0">
              <a:buFont typeface="Arial"/>
              <a:buNone/>
            </a:pPr>
            <a:r>
              <a:rPr lang="es-CO" b="0" dirty="0">
                <a:solidFill>
                  <a:schemeClr val="tx1">
                    <a:lumMod val="65000"/>
                    <a:lumOff val="35000"/>
                  </a:schemeClr>
                </a:solidFill>
              </a:rPr>
              <a:t>Con la implementación de esta jornada, se espera que las instituciones educativas:</a:t>
            </a:r>
          </a:p>
          <a:p>
            <a:pPr marL="139700" indent="0">
              <a:buNone/>
              <a:tabLst>
                <a:tab pos="457200" algn="l"/>
              </a:tabLst>
            </a:pPr>
            <a:endParaRPr lang="es-CO" b="0" dirty="0">
              <a:solidFill>
                <a:schemeClr val="tx1">
                  <a:lumMod val="65000"/>
                  <a:lumOff val="35000"/>
                </a:schemeClr>
              </a:solidFill>
            </a:endParaRPr>
          </a:p>
          <a:p>
            <a:pPr marL="139700" lvl="0" indent="-342900">
              <a:buFont typeface="Arial" panose="020B0604020202020204" pitchFamily="34" charset="0"/>
              <a:buChar char="•"/>
              <a:tabLst>
                <a:tab pos="457200" algn="l"/>
              </a:tabLst>
            </a:pPr>
            <a:r>
              <a:rPr lang="es-MX" b="0" dirty="0">
                <a:solidFill>
                  <a:schemeClr val="tx1">
                    <a:lumMod val="65000"/>
                    <a:lumOff val="35000"/>
                  </a:schemeClr>
                </a:solidFill>
              </a:rPr>
              <a:t>Identificar al menos una situación del contexto educativo que constituya una barrera para el aprendizaje y la participación, a partir del análisis de un caso o de la propia práctica pedagógica.</a:t>
            </a:r>
          </a:p>
          <a:p>
            <a:pPr marL="139700" lvl="0" indent="-342900">
              <a:buFont typeface="Arial" panose="020B0604020202020204" pitchFamily="34" charset="0"/>
              <a:buChar char="•"/>
              <a:tabLst>
                <a:tab pos="457200" algn="l"/>
              </a:tabLst>
            </a:pPr>
            <a:r>
              <a:rPr lang="es-MX" b="0" dirty="0">
                <a:solidFill>
                  <a:schemeClr val="tx1">
                    <a:lumMod val="65000"/>
                    <a:lumOff val="35000"/>
                  </a:schemeClr>
                </a:solidFill>
              </a:rPr>
              <a:t>Analizar pedagógicamente las barreras identificadas, estableciendo su relación con las prácticas de enseñanza y las condiciones del entorno educativo.</a:t>
            </a:r>
          </a:p>
          <a:p>
            <a:pPr marL="139700" lvl="0" indent="-342900">
              <a:buFont typeface="Arial" panose="020B0604020202020204" pitchFamily="34" charset="0"/>
              <a:buChar char="•"/>
              <a:tabLst>
                <a:tab pos="457200" algn="l"/>
              </a:tabLst>
            </a:pPr>
            <a:r>
              <a:rPr lang="es-MX" b="0" dirty="0">
                <a:solidFill>
                  <a:schemeClr val="tx1">
                    <a:lumMod val="65000"/>
                    <a:lumOff val="35000"/>
                  </a:schemeClr>
                </a:solidFill>
              </a:rPr>
              <a:t>Proponer un ajuste razonable pertinente y viable, directamente relacionado con la barrera identificada, que pueda implementarse en el aula común.</a:t>
            </a:r>
          </a:p>
          <a:p>
            <a:pPr marL="139700" indent="-342900">
              <a:buFont typeface="Wingdings"/>
              <a:buChar char="§"/>
              <a:tabLst>
                <a:tab pos="457200" algn="l"/>
              </a:tabLst>
            </a:pPr>
            <a:endParaRPr lang="es-MX" b="0" dirty="0">
              <a:solidFill>
                <a:schemeClr val="tx1">
                  <a:lumMod val="65000"/>
                  <a:lumOff val="35000"/>
                </a:schemeClr>
              </a:solidFill>
            </a:endParaRPr>
          </a:p>
          <a:p>
            <a:pPr marL="139700" indent="-342900">
              <a:buFont typeface="Wingdings"/>
              <a:buChar char="§"/>
              <a:tabLst>
                <a:tab pos="457200" algn="l"/>
              </a:tabLst>
            </a:pPr>
            <a:endParaRPr lang="es-MX" b="0" dirty="0">
              <a:solidFill>
                <a:schemeClr val="tx1">
                  <a:lumMod val="65000"/>
                  <a:lumOff val="35000"/>
                </a:schemeClr>
              </a:solidFill>
            </a:endParaRPr>
          </a:p>
        </p:txBody>
      </p:sp>
      <p:sp>
        <p:nvSpPr>
          <p:cNvPr id="3" name="Título 1">
            <a:extLst>
              <a:ext uri="{FF2B5EF4-FFF2-40B4-BE49-F238E27FC236}">
                <a16:creationId xmlns:a16="http://schemas.microsoft.com/office/drawing/2014/main" id="{C1F06956-AAB5-4D90-8153-6699B471AE4F}"/>
              </a:ext>
            </a:extLst>
          </p:cNvPr>
          <p:cNvSpPr>
            <a:spLocks noGrp="1"/>
          </p:cNvSpPr>
          <p:nvPr>
            <p:ph type="title" idx="4294967295"/>
          </p:nvPr>
        </p:nvSpPr>
        <p:spPr>
          <a:xfrm>
            <a:off x="813593" y="244879"/>
            <a:ext cx="7516813" cy="573087"/>
          </a:xfrm>
          <a:prstGeom prst="rect">
            <a:avLst/>
          </a:prstGeom>
        </p:spPr>
        <p:txBody>
          <a:bodyPr/>
          <a:lstStyle/>
          <a:p>
            <a:r>
              <a:rPr lang="es-CO" sz="2400" dirty="0">
                <a:solidFill>
                  <a:srgbClr val="942092"/>
                </a:solidFill>
              </a:rPr>
              <a:t>¿Qué se espera lograr?</a:t>
            </a:r>
          </a:p>
        </p:txBody>
      </p:sp>
      <p:pic>
        <p:nvPicPr>
          <p:cNvPr id="8" name="Imagen 7">
            <a:extLst>
              <a:ext uri="{FF2B5EF4-FFF2-40B4-BE49-F238E27FC236}">
                <a16:creationId xmlns:a16="http://schemas.microsoft.com/office/drawing/2014/main" id="{B397778F-EEBB-D887-28C0-D335018E0BB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965" y="1916212"/>
            <a:ext cx="2917852" cy="3227288"/>
          </a:xfrm>
          <a:prstGeom prst="rect">
            <a:avLst/>
          </a:prstGeom>
        </p:spPr>
      </p:pic>
    </p:spTree>
    <p:extLst>
      <p:ext uri="{BB962C8B-B14F-4D97-AF65-F5344CB8AC3E}">
        <p14:creationId xmlns:p14="http://schemas.microsoft.com/office/powerpoint/2010/main" val="29606711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FD4E123-EA78-48C2-8CE5-6A92AD303FF0}"/>
              </a:ext>
            </a:extLst>
          </p:cNvPr>
          <p:cNvSpPr txBox="1"/>
          <p:nvPr/>
        </p:nvSpPr>
        <p:spPr>
          <a:xfrm>
            <a:off x="951796" y="2022644"/>
            <a:ext cx="3478521" cy="1708160"/>
          </a:xfrm>
          <a:prstGeom prst="rect">
            <a:avLst/>
          </a:prstGeom>
          <a:noFill/>
        </p:spPr>
        <p:txBody>
          <a:bodyPr wrap="square" lIns="34290" tIns="17145" rIns="34290" bIns="17145" rtlCol="0" anchor="t">
            <a:spAutoFit/>
          </a:bodyPr>
          <a:lstStyle/>
          <a:p>
            <a:pPr marL="139700">
              <a:buSzPts val="1400"/>
            </a:pPr>
            <a:r>
              <a:rPr lang="es-MX" dirty="0">
                <a:solidFill>
                  <a:schemeClr val="tx1">
                    <a:lumMod val="65000"/>
                    <a:lumOff val="35000"/>
                  </a:schemeClr>
                </a:solidFill>
                <a:latin typeface="Montserrat" pitchFamily="2" charset="77"/>
              </a:rPr>
              <a:t>La jornada busca identificar las barreras del entorno para transformarlas mediante ajustes razonables, garantizando que el aprendizaje sea un derecho accesible para todos los estudiantes.</a:t>
            </a:r>
          </a:p>
          <a:p>
            <a:endParaRPr lang="en-US" sz="2475" b="1" dirty="0">
              <a:solidFill>
                <a:schemeClr val="tx1">
                  <a:lumMod val="65000"/>
                  <a:lumOff val="35000"/>
                </a:schemeClr>
              </a:solidFill>
              <a:latin typeface="Source Sans Pro Semibold" panose="020B0503030403020204" pitchFamily="34" charset="0"/>
              <a:ea typeface="Source Sans Pro Semibold" panose="020B0503030403020204" pitchFamily="34" charset="0"/>
              <a:cs typeface="Poppins Medium" pitchFamily="2" charset="77"/>
            </a:endParaRPr>
          </a:p>
        </p:txBody>
      </p:sp>
      <p:sp>
        <p:nvSpPr>
          <p:cNvPr id="6" name="Rectangle: Rounded Corners 5">
            <a:extLst>
              <a:ext uri="{FF2B5EF4-FFF2-40B4-BE49-F238E27FC236}">
                <a16:creationId xmlns:a16="http://schemas.microsoft.com/office/drawing/2014/main" id="{1062ABC8-6DE8-451C-BC33-1F4F6B50ABE9}"/>
              </a:ext>
            </a:extLst>
          </p:cNvPr>
          <p:cNvSpPr/>
          <p:nvPr/>
        </p:nvSpPr>
        <p:spPr>
          <a:xfrm rot="2700000">
            <a:off x="4094585" y="854916"/>
            <a:ext cx="978929" cy="978929"/>
          </a:xfrm>
          <a:prstGeom prst="roundRect">
            <a:avLst/>
          </a:prstGeom>
          <a:solidFill>
            <a:srgbClr val="4196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solidFill>
                <a:srgbClr val="4196B8"/>
              </a:solidFill>
              <a:latin typeface="Lato Light" panose="020F0302020204030203" pitchFamily="34" charset="0"/>
            </a:endParaRPr>
          </a:p>
        </p:txBody>
      </p:sp>
      <p:sp>
        <p:nvSpPr>
          <p:cNvPr id="7" name="Rectangle: Rounded Corners 6">
            <a:extLst>
              <a:ext uri="{FF2B5EF4-FFF2-40B4-BE49-F238E27FC236}">
                <a16:creationId xmlns:a16="http://schemas.microsoft.com/office/drawing/2014/main" id="{698B3126-1AB9-4082-B011-24185F274E1A}"/>
              </a:ext>
            </a:extLst>
          </p:cNvPr>
          <p:cNvSpPr/>
          <p:nvPr/>
        </p:nvSpPr>
        <p:spPr>
          <a:xfrm rot="2700000">
            <a:off x="4110656" y="3564176"/>
            <a:ext cx="978929" cy="97892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latin typeface="Lato Light" panose="020F0302020204030203" pitchFamily="34" charset="0"/>
            </a:endParaRPr>
          </a:p>
        </p:txBody>
      </p:sp>
      <p:sp>
        <p:nvSpPr>
          <p:cNvPr id="10" name="Subtitle 2">
            <a:extLst>
              <a:ext uri="{FF2B5EF4-FFF2-40B4-BE49-F238E27FC236}">
                <a16:creationId xmlns:a16="http://schemas.microsoft.com/office/drawing/2014/main" id="{CFE6FF1B-A7A5-45F1-95D8-2DF78A3AFCB4}"/>
              </a:ext>
            </a:extLst>
          </p:cNvPr>
          <p:cNvSpPr txBox="1">
            <a:spLocks/>
          </p:cNvSpPr>
          <p:nvPr/>
        </p:nvSpPr>
        <p:spPr>
          <a:xfrm>
            <a:off x="5321290" y="776268"/>
            <a:ext cx="2982875" cy="1231876"/>
          </a:xfrm>
          <a:prstGeom prst="rect">
            <a:avLst/>
          </a:prstGeom>
        </p:spPr>
        <p:txBody>
          <a:bodyPr vert="horz" wrap="square" lIns="34290" tIns="17145" rIns="34290" bIns="17145"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538"/>
              </a:lnSpc>
            </a:pPr>
            <a:r>
              <a:rPr lang="es-MX" sz="1400" dirty="0">
                <a:solidFill>
                  <a:srgbClr val="0650C6"/>
                </a:solidFill>
                <a:latin typeface="Montserrat"/>
                <a:cs typeface="Arial"/>
              </a:rPr>
              <a:t>La jornada constituye como un espacio institucional de encuentro, reflexión y análisis permanente de nuestras prácticas educativas.</a:t>
            </a:r>
          </a:p>
          <a:p>
            <a:pPr algn="l">
              <a:lnSpc>
                <a:spcPts val="1538"/>
              </a:lnSpc>
            </a:pPr>
            <a:endParaRPr lang="en-US" sz="1400" dirty="0">
              <a:solidFill>
                <a:srgbClr val="0650C6"/>
              </a:solidFill>
              <a:latin typeface="Montserrat" pitchFamily="2" charset="77"/>
              <a:cs typeface="Arial"/>
            </a:endParaRPr>
          </a:p>
        </p:txBody>
      </p:sp>
      <p:sp>
        <p:nvSpPr>
          <p:cNvPr id="14" name="Subtitle 2">
            <a:extLst>
              <a:ext uri="{FF2B5EF4-FFF2-40B4-BE49-F238E27FC236}">
                <a16:creationId xmlns:a16="http://schemas.microsoft.com/office/drawing/2014/main" id="{244A84D4-0D7A-48DA-B183-670070B4FBCD}"/>
              </a:ext>
            </a:extLst>
          </p:cNvPr>
          <p:cNvSpPr txBox="1">
            <a:spLocks/>
          </p:cNvSpPr>
          <p:nvPr/>
        </p:nvSpPr>
        <p:spPr>
          <a:xfrm>
            <a:off x="5276257" y="3749421"/>
            <a:ext cx="3074740" cy="996427"/>
          </a:xfrm>
          <a:prstGeom prst="rect">
            <a:avLst/>
          </a:prstGeom>
        </p:spPr>
        <p:txBody>
          <a:bodyPr vert="horz" wrap="square" lIns="34290" tIns="17145" rIns="34290" bIns="17145"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538"/>
              </a:lnSpc>
            </a:pPr>
            <a:r>
              <a:rPr lang="es-MX" sz="1400" dirty="0">
                <a:solidFill>
                  <a:srgbClr val="F7A720"/>
                </a:solidFill>
                <a:latin typeface="Montserrat"/>
                <a:cs typeface="Arial"/>
              </a:rPr>
              <a:t>Se busca formular ajustes razonables que permitan transformar las condiciones del aula para garantizar el acceso, la participación y el aprendizaje.</a:t>
            </a:r>
            <a:endParaRPr lang="en-US" sz="1400" dirty="0">
              <a:solidFill>
                <a:srgbClr val="F7A720"/>
              </a:solidFill>
              <a:latin typeface="Montserrat"/>
              <a:cs typeface="Arial"/>
            </a:endParaRPr>
          </a:p>
        </p:txBody>
      </p:sp>
      <p:sp>
        <p:nvSpPr>
          <p:cNvPr id="19" name="Rectangle: Rounded Corners 18">
            <a:extLst>
              <a:ext uri="{FF2B5EF4-FFF2-40B4-BE49-F238E27FC236}">
                <a16:creationId xmlns:a16="http://schemas.microsoft.com/office/drawing/2014/main" id="{C0532300-0D57-4544-B1AA-9850D9252EF0}"/>
              </a:ext>
            </a:extLst>
          </p:cNvPr>
          <p:cNvSpPr/>
          <p:nvPr/>
        </p:nvSpPr>
        <p:spPr>
          <a:xfrm rot="2700000">
            <a:off x="4633060" y="2093618"/>
            <a:ext cx="978929" cy="97892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latin typeface="Lato Light" panose="020F0302020204030203" pitchFamily="34" charset="0"/>
            </a:endParaRPr>
          </a:p>
        </p:txBody>
      </p:sp>
      <p:sp>
        <p:nvSpPr>
          <p:cNvPr id="21" name="Subtitle 2">
            <a:extLst>
              <a:ext uri="{FF2B5EF4-FFF2-40B4-BE49-F238E27FC236}">
                <a16:creationId xmlns:a16="http://schemas.microsoft.com/office/drawing/2014/main" id="{B8879597-D4B8-4F4E-9C8F-F18EEC0C6CAC}"/>
              </a:ext>
            </a:extLst>
          </p:cNvPr>
          <p:cNvSpPr txBox="1">
            <a:spLocks/>
          </p:cNvSpPr>
          <p:nvPr/>
        </p:nvSpPr>
        <p:spPr>
          <a:xfrm>
            <a:off x="5830803" y="1987497"/>
            <a:ext cx="2888736" cy="1381147"/>
          </a:xfrm>
          <a:prstGeom prst="rect">
            <a:avLst/>
          </a:prstGeom>
        </p:spPr>
        <p:txBody>
          <a:bodyPr vert="horz" wrap="square" lIns="34290" tIns="17145" rIns="34290" bIns="17145"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538"/>
              </a:lnSpc>
            </a:pPr>
            <a:r>
              <a:rPr lang="es-MX" sz="1200" b="1" dirty="0">
                <a:solidFill>
                  <a:srgbClr val="ED7D31"/>
                </a:solidFill>
                <a:latin typeface="Montserrat"/>
              </a:rPr>
              <a:t>E</a:t>
            </a:r>
            <a:r>
              <a:rPr lang="es-MX" sz="1400" dirty="0">
                <a:solidFill>
                  <a:srgbClr val="ED7D31"/>
                </a:solidFill>
                <a:latin typeface="Montserrat"/>
                <a:cs typeface="Arial"/>
              </a:rPr>
              <a:t>n este marco, la educación inclusiva orienta el ejercicio hacia la identificación de barreras en el contexto pedagógico, organizativo y evaluativo, reconociendo que no se sitúan en el estudiante</a:t>
            </a:r>
            <a:endParaRPr lang="en-US" sz="1400" dirty="0">
              <a:solidFill>
                <a:srgbClr val="ED7D31"/>
              </a:solidFill>
              <a:latin typeface="Montserrat"/>
              <a:cs typeface="Arial"/>
            </a:endParaRPr>
          </a:p>
        </p:txBody>
      </p:sp>
      <p:sp>
        <p:nvSpPr>
          <p:cNvPr id="22" name="Shape 2538">
            <a:extLst>
              <a:ext uri="{FF2B5EF4-FFF2-40B4-BE49-F238E27FC236}">
                <a16:creationId xmlns:a16="http://schemas.microsoft.com/office/drawing/2014/main" id="{5F1B64B8-3F0A-46AF-A460-43766C0233E5}"/>
              </a:ext>
            </a:extLst>
          </p:cNvPr>
          <p:cNvSpPr/>
          <p:nvPr/>
        </p:nvSpPr>
        <p:spPr>
          <a:xfrm>
            <a:off x="4914096" y="2370044"/>
            <a:ext cx="407194" cy="403412"/>
          </a:xfrm>
          <a:custGeom>
            <a:avLst/>
            <a:gdLst/>
            <a:ahLst/>
            <a:cxnLst>
              <a:cxn ang="0">
                <a:pos x="wd2" y="hd2"/>
              </a:cxn>
              <a:cxn ang="5400000">
                <a:pos x="wd2" y="hd2"/>
              </a:cxn>
              <a:cxn ang="10800000">
                <a:pos x="wd2" y="hd2"/>
              </a:cxn>
              <a:cxn ang="16200000">
                <a:pos x="wd2" y="hd2"/>
              </a:cxn>
            </a:cxnLst>
            <a:rect l="0" t="0" r="r" b="b"/>
            <a:pathLst>
              <a:path w="21600" h="21600" extrusionOk="0">
                <a:moveTo>
                  <a:pt x="20400" y="5891"/>
                </a:moveTo>
                <a:lnTo>
                  <a:pt x="1200" y="5891"/>
                </a:lnTo>
                <a:lnTo>
                  <a:pt x="1200" y="3927"/>
                </a:lnTo>
                <a:lnTo>
                  <a:pt x="6000" y="3927"/>
                </a:lnTo>
                <a:cubicBezTo>
                  <a:pt x="6000" y="4469"/>
                  <a:pt x="6538" y="4909"/>
                  <a:pt x="7200" y="4909"/>
                </a:cubicBezTo>
                <a:lnTo>
                  <a:pt x="14400" y="4909"/>
                </a:lnTo>
                <a:cubicBezTo>
                  <a:pt x="15062" y="4909"/>
                  <a:pt x="15600" y="4469"/>
                  <a:pt x="15600" y="3927"/>
                </a:cubicBezTo>
                <a:lnTo>
                  <a:pt x="20400" y="3927"/>
                </a:lnTo>
                <a:cubicBezTo>
                  <a:pt x="20400" y="3927"/>
                  <a:pt x="20400" y="5891"/>
                  <a:pt x="20400" y="5891"/>
                </a:cubicBezTo>
                <a:close/>
                <a:moveTo>
                  <a:pt x="20400" y="20618"/>
                </a:moveTo>
                <a:lnTo>
                  <a:pt x="1200" y="20618"/>
                </a:lnTo>
                <a:lnTo>
                  <a:pt x="1200" y="6873"/>
                </a:lnTo>
                <a:lnTo>
                  <a:pt x="20400" y="6873"/>
                </a:lnTo>
                <a:cubicBezTo>
                  <a:pt x="20400" y="6873"/>
                  <a:pt x="20400" y="20618"/>
                  <a:pt x="20400" y="20618"/>
                </a:cubicBezTo>
                <a:close/>
                <a:moveTo>
                  <a:pt x="7200" y="1964"/>
                </a:moveTo>
                <a:lnTo>
                  <a:pt x="14400" y="1964"/>
                </a:lnTo>
                <a:lnTo>
                  <a:pt x="14400" y="3927"/>
                </a:lnTo>
                <a:lnTo>
                  <a:pt x="7200" y="3927"/>
                </a:lnTo>
                <a:cubicBezTo>
                  <a:pt x="7200" y="3927"/>
                  <a:pt x="7200" y="1964"/>
                  <a:pt x="7200" y="1964"/>
                </a:cubicBezTo>
                <a:close/>
                <a:moveTo>
                  <a:pt x="20400" y="2945"/>
                </a:moveTo>
                <a:lnTo>
                  <a:pt x="15600" y="2945"/>
                </a:lnTo>
                <a:lnTo>
                  <a:pt x="15600" y="1964"/>
                </a:lnTo>
                <a:cubicBezTo>
                  <a:pt x="15600" y="1422"/>
                  <a:pt x="15062" y="982"/>
                  <a:pt x="14400" y="982"/>
                </a:cubicBezTo>
                <a:lnTo>
                  <a:pt x="12000" y="982"/>
                </a:lnTo>
                <a:cubicBezTo>
                  <a:pt x="12000" y="440"/>
                  <a:pt x="11462" y="0"/>
                  <a:pt x="10800" y="0"/>
                </a:cubicBezTo>
                <a:cubicBezTo>
                  <a:pt x="10138" y="0"/>
                  <a:pt x="9600" y="440"/>
                  <a:pt x="9600" y="982"/>
                </a:cubicBezTo>
                <a:lnTo>
                  <a:pt x="7200" y="982"/>
                </a:lnTo>
                <a:cubicBezTo>
                  <a:pt x="6538" y="982"/>
                  <a:pt x="6000" y="1422"/>
                  <a:pt x="6000" y="1964"/>
                </a:cubicBezTo>
                <a:lnTo>
                  <a:pt x="6000" y="2945"/>
                </a:lnTo>
                <a:lnTo>
                  <a:pt x="1200" y="2945"/>
                </a:lnTo>
                <a:cubicBezTo>
                  <a:pt x="538" y="2945"/>
                  <a:pt x="0" y="3386"/>
                  <a:pt x="0" y="3927"/>
                </a:cubicBezTo>
                <a:lnTo>
                  <a:pt x="0" y="20618"/>
                </a:lnTo>
                <a:cubicBezTo>
                  <a:pt x="0" y="21160"/>
                  <a:pt x="538" y="21600"/>
                  <a:pt x="1200" y="21600"/>
                </a:cubicBezTo>
                <a:lnTo>
                  <a:pt x="20400" y="21600"/>
                </a:lnTo>
                <a:cubicBezTo>
                  <a:pt x="21062" y="21600"/>
                  <a:pt x="21600" y="21160"/>
                  <a:pt x="21600" y="20618"/>
                </a:cubicBezTo>
                <a:lnTo>
                  <a:pt x="21600" y="3927"/>
                </a:lnTo>
                <a:cubicBezTo>
                  <a:pt x="21600" y="3386"/>
                  <a:pt x="21062" y="2945"/>
                  <a:pt x="20400" y="2945"/>
                </a:cubicBezTo>
                <a:moveTo>
                  <a:pt x="4200" y="16691"/>
                </a:moveTo>
                <a:lnTo>
                  <a:pt x="15000" y="16691"/>
                </a:lnTo>
                <a:cubicBezTo>
                  <a:pt x="15331" y="16691"/>
                  <a:pt x="15600" y="16472"/>
                  <a:pt x="15600" y="16200"/>
                </a:cubicBezTo>
                <a:cubicBezTo>
                  <a:pt x="15600" y="15929"/>
                  <a:pt x="15331" y="15709"/>
                  <a:pt x="15000" y="15709"/>
                </a:cubicBezTo>
                <a:lnTo>
                  <a:pt x="4200" y="15709"/>
                </a:lnTo>
                <a:cubicBezTo>
                  <a:pt x="3869" y="15709"/>
                  <a:pt x="3600" y="15929"/>
                  <a:pt x="3600" y="16200"/>
                </a:cubicBezTo>
                <a:cubicBezTo>
                  <a:pt x="3600" y="16472"/>
                  <a:pt x="3869" y="16691"/>
                  <a:pt x="4200" y="16691"/>
                </a:cubicBezTo>
                <a:moveTo>
                  <a:pt x="4200" y="13745"/>
                </a:moveTo>
                <a:lnTo>
                  <a:pt x="17400" y="13745"/>
                </a:lnTo>
                <a:cubicBezTo>
                  <a:pt x="17731" y="13745"/>
                  <a:pt x="18000" y="13526"/>
                  <a:pt x="18000" y="13255"/>
                </a:cubicBezTo>
                <a:cubicBezTo>
                  <a:pt x="18000" y="12984"/>
                  <a:pt x="17731" y="12764"/>
                  <a:pt x="17400" y="12764"/>
                </a:cubicBezTo>
                <a:lnTo>
                  <a:pt x="4200" y="12764"/>
                </a:lnTo>
                <a:cubicBezTo>
                  <a:pt x="3869" y="12764"/>
                  <a:pt x="3600" y="12984"/>
                  <a:pt x="3600" y="13255"/>
                </a:cubicBezTo>
                <a:cubicBezTo>
                  <a:pt x="3600" y="13526"/>
                  <a:pt x="3869" y="13745"/>
                  <a:pt x="4200" y="13745"/>
                </a:cubicBezTo>
                <a:moveTo>
                  <a:pt x="4200" y="10800"/>
                </a:moveTo>
                <a:lnTo>
                  <a:pt x="11400" y="10800"/>
                </a:lnTo>
                <a:cubicBezTo>
                  <a:pt x="11731" y="10800"/>
                  <a:pt x="12000" y="10581"/>
                  <a:pt x="12000" y="10309"/>
                </a:cubicBezTo>
                <a:cubicBezTo>
                  <a:pt x="12000" y="10038"/>
                  <a:pt x="11731" y="9818"/>
                  <a:pt x="11400" y="9818"/>
                </a:cubicBezTo>
                <a:lnTo>
                  <a:pt x="4200" y="9818"/>
                </a:lnTo>
                <a:cubicBezTo>
                  <a:pt x="3869" y="9818"/>
                  <a:pt x="3600" y="10038"/>
                  <a:pt x="3600" y="10309"/>
                </a:cubicBezTo>
                <a:cubicBezTo>
                  <a:pt x="3600" y="10581"/>
                  <a:pt x="3869" y="10800"/>
                  <a:pt x="4200" y="10800"/>
                </a:cubicBezTo>
              </a:path>
            </a:pathLst>
          </a:custGeom>
          <a:solidFill>
            <a:schemeClr val="bg1"/>
          </a:solidFill>
          <a:ln w="12700">
            <a:miter lim="400000"/>
          </a:ln>
        </p:spPr>
        <p:txBody>
          <a:bodyPr lIns="14284" tIns="14284" rIns="14284" bIns="14284" anchor="ctr"/>
          <a:lstStyle/>
          <a:p>
            <a:pPr defTabSz="17139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b="1">
              <a:latin typeface="Source Sans Pro Semibold" panose="020B0503030403020204" pitchFamily="34" charset="0"/>
              <a:ea typeface="Source Sans Pro SemiBold" panose="020B0603030403020204" pitchFamily="34" charset="0"/>
              <a:cs typeface="Open Sans Semibold" charset="0"/>
            </a:endParaRPr>
          </a:p>
        </p:txBody>
      </p:sp>
      <p:sp>
        <p:nvSpPr>
          <p:cNvPr id="23" name="Shape 2589">
            <a:extLst>
              <a:ext uri="{FF2B5EF4-FFF2-40B4-BE49-F238E27FC236}">
                <a16:creationId xmlns:a16="http://schemas.microsoft.com/office/drawing/2014/main" id="{00E622D1-E61F-4822-95A7-AA5E672753DA}"/>
              </a:ext>
            </a:extLst>
          </p:cNvPr>
          <p:cNvSpPr/>
          <p:nvPr/>
        </p:nvSpPr>
        <p:spPr>
          <a:xfrm>
            <a:off x="4356511" y="1084521"/>
            <a:ext cx="440116" cy="444454"/>
          </a:xfrm>
          <a:custGeom>
            <a:avLst/>
            <a:gdLst/>
            <a:ahLst/>
            <a:cxnLst>
              <a:cxn ang="0">
                <a:pos x="wd2" y="hd2"/>
              </a:cxn>
              <a:cxn ang="5400000">
                <a:pos x="wd2" y="hd2"/>
              </a:cxn>
              <a:cxn ang="10800000">
                <a:pos x="wd2" y="hd2"/>
              </a:cxn>
              <a:cxn ang="16200000">
                <a:pos x="wd2" y="hd2"/>
              </a:cxn>
            </a:cxnLst>
            <a:rect l="0" t="0" r="r" b="b"/>
            <a:pathLst>
              <a:path w="21600" h="21600" extrusionOk="0">
                <a:moveTo>
                  <a:pt x="6382" y="15119"/>
                </a:moveTo>
                <a:cubicBezTo>
                  <a:pt x="7195" y="15119"/>
                  <a:pt x="7855" y="14394"/>
                  <a:pt x="7855" y="13500"/>
                </a:cubicBezTo>
                <a:cubicBezTo>
                  <a:pt x="7855" y="12605"/>
                  <a:pt x="7195" y="11880"/>
                  <a:pt x="6382" y="11880"/>
                </a:cubicBezTo>
                <a:cubicBezTo>
                  <a:pt x="5568" y="11880"/>
                  <a:pt x="4909" y="12605"/>
                  <a:pt x="4909" y="13500"/>
                </a:cubicBezTo>
                <a:cubicBezTo>
                  <a:pt x="4909" y="14394"/>
                  <a:pt x="5568" y="15119"/>
                  <a:pt x="6382" y="15119"/>
                </a:cubicBezTo>
                <a:moveTo>
                  <a:pt x="2455" y="3240"/>
                </a:moveTo>
                <a:cubicBezTo>
                  <a:pt x="2725" y="3240"/>
                  <a:pt x="2945" y="2999"/>
                  <a:pt x="2945" y="2700"/>
                </a:cubicBezTo>
                <a:cubicBezTo>
                  <a:pt x="2945" y="2402"/>
                  <a:pt x="2725" y="2160"/>
                  <a:pt x="2455" y="2160"/>
                </a:cubicBezTo>
                <a:cubicBezTo>
                  <a:pt x="2184" y="2160"/>
                  <a:pt x="1964" y="2402"/>
                  <a:pt x="1964" y="2700"/>
                </a:cubicBezTo>
                <a:cubicBezTo>
                  <a:pt x="1964" y="2999"/>
                  <a:pt x="2184" y="3240"/>
                  <a:pt x="2455" y="3240"/>
                </a:cubicBezTo>
                <a:moveTo>
                  <a:pt x="3927" y="8100"/>
                </a:moveTo>
                <a:cubicBezTo>
                  <a:pt x="3927" y="6609"/>
                  <a:pt x="5026" y="5400"/>
                  <a:pt x="6382" y="5400"/>
                </a:cubicBezTo>
                <a:cubicBezTo>
                  <a:pt x="7738" y="5400"/>
                  <a:pt x="8836" y="6609"/>
                  <a:pt x="8836" y="8100"/>
                </a:cubicBezTo>
                <a:lnTo>
                  <a:pt x="8836" y="13500"/>
                </a:lnTo>
                <a:cubicBezTo>
                  <a:pt x="8836" y="14991"/>
                  <a:pt x="7738" y="16199"/>
                  <a:pt x="6382" y="16199"/>
                </a:cubicBezTo>
                <a:cubicBezTo>
                  <a:pt x="5026" y="16199"/>
                  <a:pt x="3927" y="14991"/>
                  <a:pt x="3927" y="13500"/>
                </a:cubicBezTo>
                <a:cubicBezTo>
                  <a:pt x="3927" y="13500"/>
                  <a:pt x="3927" y="8100"/>
                  <a:pt x="3927" y="8100"/>
                </a:cubicBezTo>
                <a:close/>
                <a:moveTo>
                  <a:pt x="2945" y="13500"/>
                </a:moveTo>
                <a:cubicBezTo>
                  <a:pt x="2945" y="15587"/>
                  <a:pt x="4484" y="17279"/>
                  <a:pt x="6382" y="17279"/>
                </a:cubicBezTo>
                <a:cubicBezTo>
                  <a:pt x="8280" y="17279"/>
                  <a:pt x="9818" y="15587"/>
                  <a:pt x="9818" y="13500"/>
                </a:cubicBezTo>
                <a:lnTo>
                  <a:pt x="9818" y="8100"/>
                </a:lnTo>
                <a:cubicBezTo>
                  <a:pt x="9818" y="6012"/>
                  <a:pt x="8280" y="4320"/>
                  <a:pt x="6382" y="4320"/>
                </a:cubicBezTo>
                <a:cubicBezTo>
                  <a:pt x="4484" y="4320"/>
                  <a:pt x="2945" y="6012"/>
                  <a:pt x="2945" y="8100"/>
                </a:cubicBezTo>
                <a:cubicBezTo>
                  <a:pt x="2945" y="8100"/>
                  <a:pt x="2945" y="13500"/>
                  <a:pt x="2945" y="13500"/>
                </a:cubicBezTo>
                <a:close/>
                <a:moveTo>
                  <a:pt x="2455" y="19439"/>
                </a:moveTo>
                <a:cubicBezTo>
                  <a:pt x="2725" y="19439"/>
                  <a:pt x="2945" y="19198"/>
                  <a:pt x="2945" y="18899"/>
                </a:cubicBezTo>
                <a:cubicBezTo>
                  <a:pt x="2945" y="18601"/>
                  <a:pt x="2725" y="18359"/>
                  <a:pt x="2455" y="18359"/>
                </a:cubicBezTo>
                <a:cubicBezTo>
                  <a:pt x="2184" y="18359"/>
                  <a:pt x="1964" y="18601"/>
                  <a:pt x="1964" y="18899"/>
                </a:cubicBezTo>
                <a:cubicBezTo>
                  <a:pt x="1964" y="19198"/>
                  <a:pt x="2184" y="19439"/>
                  <a:pt x="2455" y="19439"/>
                </a:cubicBezTo>
                <a:moveTo>
                  <a:pt x="20618" y="20519"/>
                </a:moveTo>
                <a:lnTo>
                  <a:pt x="982" y="20519"/>
                </a:lnTo>
                <a:lnTo>
                  <a:pt x="982" y="1080"/>
                </a:lnTo>
                <a:lnTo>
                  <a:pt x="20618" y="1080"/>
                </a:lnTo>
                <a:cubicBezTo>
                  <a:pt x="20618" y="1080"/>
                  <a:pt x="20618" y="20519"/>
                  <a:pt x="20618" y="20519"/>
                </a:cubicBezTo>
                <a:close/>
                <a:moveTo>
                  <a:pt x="20618" y="0"/>
                </a:moveTo>
                <a:lnTo>
                  <a:pt x="982" y="0"/>
                </a:lnTo>
                <a:cubicBezTo>
                  <a:pt x="440" y="0"/>
                  <a:pt x="0" y="484"/>
                  <a:pt x="0" y="1080"/>
                </a:cubicBezTo>
                <a:lnTo>
                  <a:pt x="0" y="20519"/>
                </a:lnTo>
                <a:cubicBezTo>
                  <a:pt x="0" y="21115"/>
                  <a:pt x="440" y="21600"/>
                  <a:pt x="982" y="21600"/>
                </a:cubicBezTo>
                <a:lnTo>
                  <a:pt x="20618" y="21600"/>
                </a:lnTo>
                <a:cubicBezTo>
                  <a:pt x="21160" y="21600"/>
                  <a:pt x="21600" y="21115"/>
                  <a:pt x="21600" y="20519"/>
                </a:cubicBezTo>
                <a:lnTo>
                  <a:pt x="21600" y="1080"/>
                </a:lnTo>
                <a:cubicBezTo>
                  <a:pt x="21600" y="484"/>
                  <a:pt x="21160" y="0"/>
                  <a:pt x="20618" y="0"/>
                </a:cubicBezTo>
                <a:moveTo>
                  <a:pt x="19145" y="3240"/>
                </a:moveTo>
                <a:cubicBezTo>
                  <a:pt x="19416" y="3240"/>
                  <a:pt x="19636" y="2999"/>
                  <a:pt x="19636" y="2700"/>
                </a:cubicBezTo>
                <a:cubicBezTo>
                  <a:pt x="19636" y="2402"/>
                  <a:pt x="19416" y="2160"/>
                  <a:pt x="19145" y="2160"/>
                </a:cubicBezTo>
                <a:cubicBezTo>
                  <a:pt x="18875" y="2160"/>
                  <a:pt x="18655" y="2402"/>
                  <a:pt x="18655" y="2700"/>
                </a:cubicBezTo>
                <a:cubicBezTo>
                  <a:pt x="18655" y="2999"/>
                  <a:pt x="18875" y="3240"/>
                  <a:pt x="19145" y="3240"/>
                </a:cubicBezTo>
                <a:moveTo>
                  <a:pt x="12764" y="8100"/>
                </a:moveTo>
                <a:cubicBezTo>
                  <a:pt x="12764" y="6609"/>
                  <a:pt x="13863" y="5400"/>
                  <a:pt x="15218" y="5400"/>
                </a:cubicBezTo>
                <a:cubicBezTo>
                  <a:pt x="16574" y="5400"/>
                  <a:pt x="17673" y="6609"/>
                  <a:pt x="17673" y="8100"/>
                </a:cubicBezTo>
                <a:lnTo>
                  <a:pt x="17673" y="13500"/>
                </a:lnTo>
                <a:cubicBezTo>
                  <a:pt x="17673" y="14991"/>
                  <a:pt x="16574" y="16199"/>
                  <a:pt x="15218" y="16199"/>
                </a:cubicBezTo>
                <a:cubicBezTo>
                  <a:pt x="13863" y="16199"/>
                  <a:pt x="12764" y="14991"/>
                  <a:pt x="12764" y="13500"/>
                </a:cubicBezTo>
                <a:cubicBezTo>
                  <a:pt x="12764" y="13500"/>
                  <a:pt x="12764" y="8100"/>
                  <a:pt x="12764" y="8100"/>
                </a:cubicBezTo>
                <a:close/>
                <a:moveTo>
                  <a:pt x="15218" y="17279"/>
                </a:moveTo>
                <a:cubicBezTo>
                  <a:pt x="17116" y="17279"/>
                  <a:pt x="18655" y="15587"/>
                  <a:pt x="18655" y="13500"/>
                </a:cubicBezTo>
                <a:lnTo>
                  <a:pt x="18655" y="8100"/>
                </a:lnTo>
                <a:cubicBezTo>
                  <a:pt x="18655" y="6012"/>
                  <a:pt x="17116" y="4320"/>
                  <a:pt x="15218" y="4320"/>
                </a:cubicBezTo>
                <a:cubicBezTo>
                  <a:pt x="13320" y="4320"/>
                  <a:pt x="11782" y="6012"/>
                  <a:pt x="11782" y="8100"/>
                </a:cubicBezTo>
                <a:lnTo>
                  <a:pt x="11782" y="13500"/>
                </a:lnTo>
                <a:cubicBezTo>
                  <a:pt x="11782" y="15587"/>
                  <a:pt x="13320" y="17279"/>
                  <a:pt x="15218" y="17279"/>
                </a:cubicBezTo>
                <a:moveTo>
                  <a:pt x="15218" y="9720"/>
                </a:moveTo>
                <a:cubicBezTo>
                  <a:pt x="16032" y="9720"/>
                  <a:pt x="16691" y="8995"/>
                  <a:pt x="16691" y="8100"/>
                </a:cubicBezTo>
                <a:cubicBezTo>
                  <a:pt x="16691" y="7206"/>
                  <a:pt x="16032" y="6480"/>
                  <a:pt x="15218" y="6480"/>
                </a:cubicBezTo>
                <a:cubicBezTo>
                  <a:pt x="14405" y="6480"/>
                  <a:pt x="13745" y="7206"/>
                  <a:pt x="13745" y="8100"/>
                </a:cubicBezTo>
                <a:cubicBezTo>
                  <a:pt x="13745" y="8995"/>
                  <a:pt x="14405" y="9720"/>
                  <a:pt x="15218" y="9720"/>
                </a:cubicBezTo>
                <a:moveTo>
                  <a:pt x="19145" y="18359"/>
                </a:moveTo>
                <a:cubicBezTo>
                  <a:pt x="18875" y="18359"/>
                  <a:pt x="18655" y="18601"/>
                  <a:pt x="18655" y="18899"/>
                </a:cubicBezTo>
                <a:cubicBezTo>
                  <a:pt x="18655" y="19198"/>
                  <a:pt x="18875" y="19439"/>
                  <a:pt x="19145" y="19439"/>
                </a:cubicBezTo>
                <a:cubicBezTo>
                  <a:pt x="19416" y="19439"/>
                  <a:pt x="19636" y="19198"/>
                  <a:pt x="19636" y="18899"/>
                </a:cubicBezTo>
                <a:cubicBezTo>
                  <a:pt x="19636" y="18601"/>
                  <a:pt x="19416" y="18359"/>
                  <a:pt x="19145" y="18359"/>
                </a:cubicBezTo>
              </a:path>
            </a:pathLst>
          </a:custGeom>
          <a:solidFill>
            <a:schemeClr val="bg1"/>
          </a:solidFill>
          <a:ln w="12700">
            <a:miter lim="400000"/>
          </a:ln>
        </p:spPr>
        <p:txBody>
          <a:bodyPr lIns="14284" tIns="14284" rIns="14284" bIns="14284" anchor="ctr"/>
          <a:lstStyle/>
          <a:p>
            <a:pPr defTabSz="17139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b="1">
              <a:latin typeface="Source Sans Pro Semibold" panose="020B0503030403020204" pitchFamily="34" charset="0"/>
              <a:ea typeface="Source Sans Pro SemiBold" panose="020B0603030403020204" pitchFamily="34" charset="0"/>
              <a:cs typeface="Open Sans Semibold" charset="0"/>
            </a:endParaRPr>
          </a:p>
        </p:txBody>
      </p:sp>
      <p:sp>
        <p:nvSpPr>
          <p:cNvPr id="24" name="Shape 2602">
            <a:extLst>
              <a:ext uri="{FF2B5EF4-FFF2-40B4-BE49-F238E27FC236}">
                <a16:creationId xmlns:a16="http://schemas.microsoft.com/office/drawing/2014/main" id="{56372024-3B6A-4A27-9A22-A5A3CF6B1FF0}"/>
              </a:ext>
            </a:extLst>
          </p:cNvPr>
          <p:cNvSpPr/>
          <p:nvPr/>
        </p:nvSpPr>
        <p:spPr>
          <a:xfrm>
            <a:off x="4356511" y="3873594"/>
            <a:ext cx="440116" cy="360095"/>
          </a:xfrm>
          <a:custGeom>
            <a:avLst/>
            <a:gdLst/>
            <a:ahLst/>
            <a:cxnLst>
              <a:cxn ang="0">
                <a:pos x="wd2" y="hd2"/>
              </a:cxn>
              <a:cxn ang="5400000">
                <a:pos x="wd2" y="hd2"/>
              </a:cxn>
              <a:cxn ang="10800000">
                <a:pos x="wd2" y="hd2"/>
              </a:cxn>
              <a:cxn ang="16200000">
                <a:pos x="wd2" y="hd2"/>
              </a:cxn>
            </a:cxnLst>
            <a:rect l="0" t="0" r="r" b="b"/>
            <a:pathLst>
              <a:path w="21600" h="21600" extrusionOk="0">
                <a:moveTo>
                  <a:pt x="5400" y="6001"/>
                </a:moveTo>
                <a:lnTo>
                  <a:pt x="8345" y="6001"/>
                </a:lnTo>
                <a:cubicBezTo>
                  <a:pt x="8617" y="6001"/>
                  <a:pt x="8836" y="5732"/>
                  <a:pt x="8836" y="5400"/>
                </a:cubicBezTo>
                <a:cubicBezTo>
                  <a:pt x="8836" y="5069"/>
                  <a:pt x="8617" y="4800"/>
                  <a:pt x="8345" y="4800"/>
                </a:cubicBezTo>
                <a:lnTo>
                  <a:pt x="5400" y="4800"/>
                </a:lnTo>
                <a:cubicBezTo>
                  <a:pt x="5129" y="4800"/>
                  <a:pt x="4909" y="5069"/>
                  <a:pt x="4909" y="5400"/>
                </a:cubicBezTo>
                <a:cubicBezTo>
                  <a:pt x="4909" y="5732"/>
                  <a:pt x="5129" y="6001"/>
                  <a:pt x="5400" y="6001"/>
                </a:cubicBezTo>
                <a:moveTo>
                  <a:pt x="20618" y="20400"/>
                </a:moveTo>
                <a:lnTo>
                  <a:pt x="18655" y="20400"/>
                </a:lnTo>
                <a:lnTo>
                  <a:pt x="18655" y="18000"/>
                </a:lnTo>
                <a:cubicBezTo>
                  <a:pt x="18926" y="18000"/>
                  <a:pt x="19145" y="17732"/>
                  <a:pt x="19145" y="17400"/>
                </a:cubicBezTo>
                <a:cubicBezTo>
                  <a:pt x="19145" y="17069"/>
                  <a:pt x="18926" y="16801"/>
                  <a:pt x="18655" y="16801"/>
                </a:cubicBezTo>
                <a:lnTo>
                  <a:pt x="18655" y="3601"/>
                </a:lnTo>
                <a:lnTo>
                  <a:pt x="20618" y="3601"/>
                </a:lnTo>
                <a:cubicBezTo>
                  <a:pt x="20618" y="3601"/>
                  <a:pt x="20618" y="20400"/>
                  <a:pt x="20618" y="20400"/>
                </a:cubicBezTo>
                <a:close/>
                <a:moveTo>
                  <a:pt x="17673" y="16801"/>
                </a:moveTo>
                <a:cubicBezTo>
                  <a:pt x="17401" y="16801"/>
                  <a:pt x="17182" y="17069"/>
                  <a:pt x="17182" y="17400"/>
                </a:cubicBezTo>
                <a:cubicBezTo>
                  <a:pt x="17182" y="17732"/>
                  <a:pt x="17401" y="18000"/>
                  <a:pt x="17673" y="18000"/>
                </a:cubicBezTo>
                <a:lnTo>
                  <a:pt x="17673" y="20400"/>
                </a:lnTo>
                <a:lnTo>
                  <a:pt x="3927" y="20400"/>
                </a:lnTo>
                <a:lnTo>
                  <a:pt x="3927" y="18000"/>
                </a:lnTo>
                <a:cubicBezTo>
                  <a:pt x="4199" y="18000"/>
                  <a:pt x="4418" y="17732"/>
                  <a:pt x="4418" y="17400"/>
                </a:cubicBezTo>
                <a:cubicBezTo>
                  <a:pt x="4418" y="17069"/>
                  <a:pt x="4199" y="16801"/>
                  <a:pt x="3927" y="16801"/>
                </a:cubicBezTo>
                <a:lnTo>
                  <a:pt x="3927" y="3601"/>
                </a:lnTo>
                <a:lnTo>
                  <a:pt x="17673" y="3601"/>
                </a:lnTo>
                <a:cubicBezTo>
                  <a:pt x="17673" y="3601"/>
                  <a:pt x="17673" y="16801"/>
                  <a:pt x="17673" y="16801"/>
                </a:cubicBezTo>
                <a:close/>
                <a:moveTo>
                  <a:pt x="2945" y="16801"/>
                </a:moveTo>
                <a:cubicBezTo>
                  <a:pt x="2674" y="16801"/>
                  <a:pt x="2455" y="17069"/>
                  <a:pt x="2455" y="17400"/>
                </a:cubicBezTo>
                <a:cubicBezTo>
                  <a:pt x="2455" y="17732"/>
                  <a:pt x="2674" y="18000"/>
                  <a:pt x="2945" y="18000"/>
                </a:cubicBezTo>
                <a:lnTo>
                  <a:pt x="2945" y="20400"/>
                </a:lnTo>
                <a:lnTo>
                  <a:pt x="982" y="20400"/>
                </a:lnTo>
                <a:lnTo>
                  <a:pt x="982" y="3601"/>
                </a:lnTo>
                <a:lnTo>
                  <a:pt x="2945" y="3601"/>
                </a:lnTo>
                <a:cubicBezTo>
                  <a:pt x="2945" y="3601"/>
                  <a:pt x="2945" y="16801"/>
                  <a:pt x="2945" y="16801"/>
                </a:cubicBezTo>
                <a:close/>
                <a:moveTo>
                  <a:pt x="8836" y="1200"/>
                </a:moveTo>
                <a:lnTo>
                  <a:pt x="12764" y="1200"/>
                </a:lnTo>
                <a:cubicBezTo>
                  <a:pt x="13305" y="1200"/>
                  <a:pt x="13745" y="1738"/>
                  <a:pt x="13745" y="2400"/>
                </a:cubicBezTo>
                <a:lnTo>
                  <a:pt x="7855" y="2400"/>
                </a:lnTo>
                <a:cubicBezTo>
                  <a:pt x="7855" y="1738"/>
                  <a:pt x="8295" y="1200"/>
                  <a:pt x="8836" y="1200"/>
                </a:cubicBezTo>
                <a:moveTo>
                  <a:pt x="20618" y="2400"/>
                </a:moveTo>
                <a:lnTo>
                  <a:pt x="14727" y="2400"/>
                </a:lnTo>
                <a:cubicBezTo>
                  <a:pt x="14727" y="1075"/>
                  <a:pt x="13848" y="0"/>
                  <a:pt x="12764" y="0"/>
                </a:cubicBezTo>
                <a:lnTo>
                  <a:pt x="8836" y="0"/>
                </a:lnTo>
                <a:cubicBezTo>
                  <a:pt x="7752" y="0"/>
                  <a:pt x="6873" y="1075"/>
                  <a:pt x="6873" y="2400"/>
                </a:cubicBezTo>
                <a:lnTo>
                  <a:pt x="982" y="2400"/>
                </a:lnTo>
                <a:cubicBezTo>
                  <a:pt x="439" y="2400"/>
                  <a:pt x="0" y="2938"/>
                  <a:pt x="0" y="3601"/>
                </a:cubicBezTo>
                <a:lnTo>
                  <a:pt x="0" y="20400"/>
                </a:lnTo>
                <a:cubicBezTo>
                  <a:pt x="0" y="21063"/>
                  <a:pt x="439" y="21600"/>
                  <a:pt x="982" y="21600"/>
                </a:cubicBezTo>
                <a:lnTo>
                  <a:pt x="20618" y="21600"/>
                </a:lnTo>
                <a:cubicBezTo>
                  <a:pt x="21160" y="21600"/>
                  <a:pt x="21600" y="21063"/>
                  <a:pt x="21600" y="20400"/>
                </a:cubicBezTo>
                <a:lnTo>
                  <a:pt x="21600" y="3601"/>
                </a:lnTo>
                <a:cubicBezTo>
                  <a:pt x="21600" y="2938"/>
                  <a:pt x="21160" y="2400"/>
                  <a:pt x="20618" y="2400"/>
                </a:cubicBezTo>
                <a:moveTo>
                  <a:pt x="5400" y="8400"/>
                </a:moveTo>
                <a:lnTo>
                  <a:pt x="6382" y="8400"/>
                </a:lnTo>
                <a:cubicBezTo>
                  <a:pt x="6653" y="8400"/>
                  <a:pt x="6873" y="8132"/>
                  <a:pt x="6873" y="7800"/>
                </a:cubicBezTo>
                <a:cubicBezTo>
                  <a:pt x="6873" y="7469"/>
                  <a:pt x="6653" y="7200"/>
                  <a:pt x="6382" y="7200"/>
                </a:cubicBezTo>
                <a:lnTo>
                  <a:pt x="5400" y="7200"/>
                </a:lnTo>
                <a:cubicBezTo>
                  <a:pt x="5129" y="7200"/>
                  <a:pt x="4909" y="7469"/>
                  <a:pt x="4909" y="7800"/>
                </a:cubicBezTo>
                <a:cubicBezTo>
                  <a:pt x="4909" y="8132"/>
                  <a:pt x="5129" y="8400"/>
                  <a:pt x="5400" y="8400"/>
                </a:cubicBezTo>
              </a:path>
            </a:pathLst>
          </a:custGeom>
          <a:solidFill>
            <a:schemeClr val="bg1"/>
          </a:solidFill>
          <a:ln w="12700">
            <a:miter lim="400000"/>
          </a:ln>
        </p:spPr>
        <p:txBody>
          <a:bodyPr lIns="14284" tIns="14284" rIns="14284" bIns="14284" anchor="ctr"/>
          <a:lstStyle/>
          <a:p>
            <a:pPr defTabSz="17139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b="1">
              <a:latin typeface="Source Sans Pro Semibold" panose="020B0503030403020204" pitchFamily="34" charset="0"/>
              <a:ea typeface="Source Sans Pro SemiBold" panose="020B0603030403020204" pitchFamily="34" charset="0"/>
              <a:cs typeface="Open Sans Semibold" charset="0"/>
            </a:endParaRPr>
          </a:p>
        </p:txBody>
      </p:sp>
      <p:sp>
        <p:nvSpPr>
          <p:cNvPr id="3" name="CuadroTexto 2">
            <a:extLst>
              <a:ext uri="{FF2B5EF4-FFF2-40B4-BE49-F238E27FC236}">
                <a16:creationId xmlns:a16="http://schemas.microsoft.com/office/drawing/2014/main" id="{2BE68E3D-DC35-D464-5F6E-ADC8FC6FD2D8}"/>
              </a:ext>
            </a:extLst>
          </p:cNvPr>
          <p:cNvSpPr txBox="1"/>
          <p:nvPr/>
        </p:nvSpPr>
        <p:spPr>
          <a:xfrm>
            <a:off x="502589" y="100633"/>
            <a:ext cx="7868093" cy="461665"/>
          </a:xfrm>
          <a:prstGeom prst="rect">
            <a:avLst/>
          </a:prstGeom>
          <a:noFill/>
        </p:spPr>
        <p:txBody>
          <a:bodyPr wrap="square" lIns="91440" tIns="45720" rIns="91440" bIns="45720" rtlCol="0" anchor="t">
            <a:spAutoFit/>
          </a:bodyPr>
          <a:lstStyle/>
          <a:p>
            <a:pPr algn="ctr"/>
            <a:r>
              <a:rPr lang="es-CO" sz="2400" b="1" dirty="0">
                <a:solidFill>
                  <a:srgbClr val="942092"/>
                </a:solidFill>
                <a:latin typeface="Montserrat"/>
              </a:rPr>
              <a:t>Reflexión Pedagógica esperada en la jornada : </a:t>
            </a:r>
            <a:endParaRPr lang="es-CO" sz="2400" b="1" dirty="0">
              <a:solidFill>
                <a:srgbClr val="942092"/>
              </a:solidFill>
              <a:latin typeface="Montserrat" panose="00000500000000000000" pitchFamily="2" charset="0"/>
            </a:endParaRPr>
          </a:p>
        </p:txBody>
      </p:sp>
    </p:spTree>
    <p:extLst>
      <p:ext uri="{BB962C8B-B14F-4D97-AF65-F5344CB8AC3E}">
        <p14:creationId xmlns:p14="http://schemas.microsoft.com/office/powerpoint/2010/main" val="8566676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EF3E95-6365-EB28-5E8D-789805A390E2}"/>
            </a:ext>
          </a:extLst>
        </p:cNvPr>
        <p:cNvGrpSpPr/>
        <p:nvPr/>
      </p:nvGrpSpPr>
      <p:grpSpPr>
        <a:xfrm>
          <a:off x="0" y="0"/>
          <a:ext cx="0" cy="0"/>
          <a:chOff x="0" y="0"/>
          <a:chExt cx="0" cy="0"/>
        </a:xfrm>
      </p:grpSpPr>
      <p:sp>
        <p:nvSpPr>
          <p:cNvPr id="5" name="Título 4">
            <a:extLst>
              <a:ext uri="{FF2B5EF4-FFF2-40B4-BE49-F238E27FC236}">
                <a16:creationId xmlns:a16="http://schemas.microsoft.com/office/drawing/2014/main" id="{7E50D5A2-0283-E264-55D4-BCE143CA509F}"/>
              </a:ext>
            </a:extLst>
          </p:cNvPr>
          <p:cNvSpPr>
            <a:spLocks noGrp="1"/>
          </p:cNvSpPr>
          <p:nvPr>
            <p:ph type="title"/>
          </p:nvPr>
        </p:nvSpPr>
        <p:spPr/>
        <p:txBody>
          <a:bodyPr/>
          <a:lstStyle/>
          <a:p>
            <a:pPr marL="139700"/>
            <a:r>
              <a:rPr lang="es-CO" sz="3600">
                <a:latin typeface="Montserrat"/>
              </a:rPr>
              <a:t>Actores, abordaje, y </a:t>
            </a:r>
            <a:r>
              <a:rPr lang="es-CO" sz="3600" err="1">
                <a:latin typeface="Montserrat"/>
              </a:rPr>
              <a:t>estruct</a:t>
            </a:r>
            <a:r>
              <a:rPr lang="es-CO" sz="3600">
                <a:latin typeface="Montserrat"/>
              </a:rPr>
              <a:t>ura del taller</a:t>
            </a:r>
            <a:endParaRPr lang="es-ES"/>
          </a:p>
        </p:txBody>
      </p:sp>
      <p:sp>
        <p:nvSpPr>
          <p:cNvPr id="6" name="Google Shape;627;g2d312d81aa6_8_0">
            <a:extLst>
              <a:ext uri="{FF2B5EF4-FFF2-40B4-BE49-F238E27FC236}">
                <a16:creationId xmlns:a16="http://schemas.microsoft.com/office/drawing/2014/main" id="{E5DFAAB6-A88A-276A-6002-7768E2C029C3}"/>
              </a:ext>
            </a:extLst>
          </p:cNvPr>
          <p:cNvSpPr txBox="1"/>
          <p:nvPr/>
        </p:nvSpPr>
        <p:spPr>
          <a:xfrm>
            <a:off x="1346147" y="1782881"/>
            <a:ext cx="1132479" cy="713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s-ES" sz="6000">
                <a:solidFill>
                  <a:srgbClr val="FFF100"/>
                </a:solidFill>
                <a:latin typeface="Montserrat"/>
                <a:sym typeface="Montserrat"/>
              </a:rPr>
              <a:t>02</a:t>
            </a:r>
            <a:endParaRPr lang="es-ES" sz="6000" i="0" u="none" strike="noStrike" cap="none">
              <a:solidFill>
                <a:srgbClr val="FFF100"/>
              </a:solidFill>
              <a:latin typeface="Arial"/>
              <a:ea typeface="Arial"/>
              <a:cs typeface="Arial"/>
            </a:endParaRPr>
          </a:p>
        </p:txBody>
      </p:sp>
    </p:spTree>
    <p:extLst>
      <p:ext uri="{BB962C8B-B14F-4D97-AF65-F5344CB8AC3E}">
        <p14:creationId xmlns:p14="http://schemas.microsoft.com/office/powerpoint/2010/main" val="32399103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
            <a:extLst>
              <a:ext uri="{FF2B5EF4-FFF2-40B4-BE49-F238E27FC236}">
                <a16:creationId xmlns:a16="http://schemas.microsoft.com/office/drawing/2014/main" id="{2AB9C1DE-33A2-45C2-A2A8-B8495CC024EB}"/>
              </a:ext>
            </a:extLst>
          </p:cNvPr>
          <p:cNvSpPr txBox="1"/>
          <p:nvPr/>
        </p:nvSpPr>
        <p:spPr>
          <a:xfrm>
            <a:off x="710434" y="101917"/>
            <a:ext cx="3417170" cy="546560"/>
          </a:xfrm>
          <a:prstGeom prst="rect">
            <a:avLst/>
          </a:prstGeom>
          <a:noFill/>
        </p:spPr>
        <p:txBody>
          <a:bodyPr wrap="square" lIns="91440" tIns="45720" rIns="91440" bIns="45720" rtlCol="0" anchor="t">
            <a:spAutoFit/>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a:lnSpc>
                <a:spcPts val="3750"/>
              </a:lnSpc>
            </a:pPr>
            <a:r>
              <a:rPr lang="es-CO" sz="2800" b="1" dirty="0">
                <a:solidFill>
                  <a:srgbClr val="4196B8"/>
                </a:solidFill>
                <a:latin typeface="Montserrat" pitchFamily="2" charset="77"/>
                <a:ea typeface="League Spartan" charset="0"/>
                <a:cs typeface="Poppins SemiBold"/>
              </a:rPr>
              <a:t>Actores y roles</a:t>
            </a:r>
            <a:r>
              <a:rPr lang="es-CO" sz="2450" b="1" dirty="0">
                <a:solidFill>
                  <a:srgbClr val="4196B8"/>
                </a:solidFill>
                <a:latin typeface="Montserrat" pitchFamily="2" charset="77"/>
                <a:ea typeface="League Spartan" charset="0"/>
                <a:cs typeface="Poppins SemiBold"/>
              </a:rPr>
              <a:t> </a:t>
            </a:r>
            <a:endParaRPr lang="es-ES" dirty="0">
              <a:solidFill>
                <a:srgbClr val="4196B8"/>
              </a:solidFill>
              <a:latin typeface="Montserrat" pitchFamily="2" charset="77"/>
            </a:endParaRPr>
          </a:p>
        </p:txBody>
      </p:sp>
      <p:sp>
        <p:nvSpPr>
          <p:cNvPr id="5" name="Freeform 2">
            <a:extLst>
              <a:ext uri="{FF2B5EF4-FFF2-40B4-BE49-F238E27FC236}">
                <a16:creationId xmlns:a16="http://schemas.microsoft.com/office/drawing/2014/main" id="{D88D2A3B-D7CC-4728-939E-8AF8DECA93F5}"/>
              </a:ext>
            </a:extLst>
          </p:cNvPr>
          <p:cNvSpPr>
            <a:spLocks noChangeArrowheads="1"/>
          </p:cNvSpPr>
          <p:nvPr/>
        </p:nvSpPr>
        <p:spPr bwMode="auto">
          <a:xfrm>
            <a:off x="3593408" y="1931172"/>
            <a:ext cx="1958997" cy="1855605"/>
          </a:xfrm>
          <a:custGeom>
            <a:avLst/>
            <a:gdLst>
              <a:gd name="T0" fmla="*/ 1712160 w 9527"/>
              <a:gd name="T1" fmla="*/ 462306 h 9021"/>
              <a:gd name="T2" fmla="*/ 2254567 w 9527"/>
              <a:gd name="T3" fmla="*/ 0 h 9021"/>
              <a:gd name="T4" fmla="*/ 2926186 w 9527"/>
              <a:gd name="T5" fmla="*/ 415860 h 9021"/>
              <a:gd name="T6" fmla="*/ 3428640 w 9527"/>
              <a:gd name="T7" fmla="*/ 1629953 h 9021"/>
              <a:gd name="T8" fmla="*/ 2926186 w 9527"/>
              <a:gd name="T9" fmla="*/ 2844047 h 9021"/>
              <a:gd name="T10" fmla="*/ 2289839 w 9527"/>
              <a:gd name="T11" fmla="*/ 3247665 h 9021"/>
              <a:gd name="T12" fmla="*/ 2536387 w 9527"/>
              <a:gd name="T13" fmla="*/ 2660421 h 9021"/>
              <a:gd name="T14" fmla="*/ 2439568 w 9527"/>
              <a:gd name="T15" fmla="*/ 2272285 h 9021"/>
              <a:gd name="T16" fmla="*/ 2413293 w 9527"/>
              <a:gd name="T17" fmla="*/ 2226919 h 9021"/>
              <a:gd name="T18" fmla="*/ 1712160 w 9527"/>
              <a:gd name="T19" fmla="*/ 1549302 h 9021"/>
              <a:gd name="T20" fmla="*/ 0 w 9527"/>
              <a:gd name="T21" fmla="*/ 1512577 h 9021"/>
              <a:gd name="T22" fmla="*/ 498495 w 9527"/>
              <a:gd name="T23" fmla="*/ 415860 h 9021"/>
              <a:gd name="T24" fmla="*/ 1170114 w 9527"/>
              <a:gd name="T25" fmla="*/ 0 h 9021"/>
              <a:gd name="T26" fmla="*/ 1712160 w 9527"/>
              <a:gd name="T27" fmla="*/ 462306 h 90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527" h="9021">
                <a:moveTo>
                  <a:pt x="4757" y="1284"/>
                </a:moveTo>
                <a:cubicBezTo>
                  <a:pt x="5517" y="1284"/>
                  <a:pt x="6148" y="727"/>
                  <a:pt x="6264" y="0"/>
                </a:cubicBezTo>
                <a:cubicBezTo>
                  <a:pt x="6960" y="230"/>
                  <a:pt x="7596" y="622"/>
                  <a:pt x="8130" y="1155"/>
                </a:cubicBezTo>
                <a:cubicBezTo>
                  <a:pt x="9031" y="2056"/>
                  <a:pt x="9526" y="3253"/>
                  <a:pt x="9526" y="4527"/>
                </a:cubicBezTo>
                <a:cubicBezTo>
                  <a:pt x="9526" y="5801"/>
                  <a:pt x="9031" y="6999"/>
                  <a:pt x="8130" y="7899"/>
                </a:cubicBezTo>
                <a:cubicBezTo>
                  <a:pt x="7621" y="8407"/>
                  <a:pt x="7020" y="8786"/>
                  <a:pt x="6362" y="9020"/>
                </a:cubicBezTo>
                <a:cubicBezTo>
                  <a:pt x="6785" y="8605"/>
                  <a:pt x="7047" y="8027"/>
                  <a:pt x="7047" y="7389"/>
                </a:cubicBezTo>
                <a:cubicBezTo>
                  <a:pt x="7047" y="6999"/>
                  <a:pt x="6949" y="6632"/>
                  <a:pt x="6778" y="6311"/>
                </a:cubicBezTo>
                <a:cubicBezTo>
                  <a:pt x="6755" y="6268"/>
                  <a:pt x="6730" y="6226"/>
                  <a:pt x="6705" y="6185"/>
                </a:cubicBezTo>
                <a:cubicBezTo>
                  <a:pt x="6218" y="5366"/>
                  <a:pt x="5538" y="4731"/>
                  <a:pt x="4757" y="4303"/>
                </a:cubicBezTo>
                <a:cubicBezTo>
                  <a:pt x="3324" y="3518"/>
                  <a:pt x="1550" y="3434"/>
                  <a:pt x="0" y="4201"/>
                </a:cubicBezTo>
                <a:cubicBezTo>
                  <a:pt x="77" y="3050"/>
                  <a:pt x="562" y="1978"/>
                  <a:pt x="1385" y="1155"/>
                </a:cubicBezTo>
                <a:cubicBezTo>
                  <a:pt x="1919" y="622"/>
                  <a:pt x="2555" y="230"/>
                  <a:pt x="3251" y="0"/>
                </a:cubicBezTo>
                <a:cubicBezTo>
                  <a:pt x="3367" y="727"/>
                  <a:pt x="3998" y="1284"/>
                  <a:pt x="4757" y="1284"/>
                </a:cubicBezTo>
              </a:path>
            </a:pathLst>
          </a:custGeom>
          <a:solidFill>
            <a:srgbClr val="4196B8"/>
          </a:solidFill>
          <a:ln>
            <a:noFill/>
          </a:ln>
          <a:effectLst/>
        </p:spPr>
        <p:txBody>
          <a:bodyPr wrap="none" anchor="ct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endParaRPr lang="en-US" sz="506">
              <a:latin typeface="Montserrat" pitchFamily="2" charset="77"/>
            </a:endParaRPr>
          </a:p>
        </p:txBody>
      </p:sp>
      <p:sp>
        <p:nvSpPr>
          <p:cNvPr id="6" name="Freeform 3">
            <a:extLst>
              <a:ext uri="{FF2B5EF4-FFF2-40B4-BE49-F238E27FC236}">
                <a16:creationId xmlns:a16="http://schemas.microsoft.com/office/drawing/2014/main" id="{4E08B875-4043-4221-AADC-036DE062ABE4}"/>
              </a:ext>
            </a:extLst>
          </p:cNvPr>
          <p:cNvSpPr>
            <a:spLocks noChangeArrowheads="1"/>
          </p:cNvSpPr>
          <p:nvPr/>
        </p:nvSpPr>
        <p:spPr bwMode="auto">
          <a:xfrm>
            <a:off x="4101296" y="2931530"/>
            <a:ext cx="1961718" cy="1794840"/>
          </a:xfrm>
          <a:custGeom>
            <a:avLst/>
            <a:gdLst>
              <a:gd name="T0" fmla="*/ 1786176 w 9539"/>
              <a:gd name="T1" fmla="*/ 1464838 h 8729"/>
              <a:gd name="T2" fmla="*/ 2674584 w 9539"/>
              <a:gd name="T3" fmla="*/ 0 h 8729"/>
              <a:gd name="T4" fmla="*/ 2930884 w 9539"/>
              <a:gd name="T5" fmla="*/ 211268 h 8729"/>
              <a:gd name="T6" fmla="*/ 3433403 w 9539"/>
              <a:gd name="T7" fmla="*/ 1424888 h 8729"/>
              <a:gd name="T8" fmla="*/ 3398846 w 9539"/>
              <a:gd name="T9" fmla="*/ 1769682 h 8729"/>
              <a:gd name="T10" fmla="*/ 3203382 w 9539"/>
              <a:gd name="T11" fmla="*/ 1733331 h 8729"/>
              <a:gd name="T12" fmla="*/ 2654066 w 9539"/>
              <a:gd name="T13" fmla="*/ 2282915 h 8729"/>
              <a:gd name="T14" fmla="*/ 2856370 w 9539"/>
              <a:gd name="T15" fmla="*/ 2708690 h 8729"/>
              <a:gd name="T16" fmla="*/ 1716702 w 9539"/>
              <a:gd name="T17" fmla="*/ 3141303 h 8729"/>
              <a:gd name="T18" fmla="*/ 502879 w 9539"/>
              <a:gd name="T19" fmla="*/ 2638507 h 8729"/>
              <a:gd name="T20" fmla="*/ 0 w 9539"/>
              <a:gd name="T21" fmla="*/ 1424888 h 8729"/>
              <a:gd name="T22" fmla="*/ 27358 w 9539"/>
              <a:gd name="T23" fmla="*/ 1118603 h 8729"/>
              <a:gd name="T24" fmla="*/ 803455 w 9539"/>
              <a:gd name="T25" fmla="*/ 1733331 h 8729"/>
              <a:gd name="T26" fmla="*/ 824334 w 9539"/>
              <a:gd name="T27" fmla="*/ 1733331 h 8729"/>
              <a:gd name="T28" fmla="*/ 845572 w 9539"/>
              <a:gd name="T29" fmla="*/ 1733331 h 8729"/>
              <a:gd name="T30" fmla="*/ 1786176 w 9539"/>
              <a:gd name="T31" fmla="*/ 1464838 h 872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539" h="8729">
                <a:moveTo>
                  <a:pt x="4962" y="4070"/>
                </a:moveTo>
                <a:cubicBezTo>
                  <a:pt x="6359" y="3221"/>
                  <a:pt x="7320" y="1726"/>
                  <a:pt x="7430" y="0"/>
                </a:cubicBezTo>
                <a:cubicBezTo>
                  <a:pt x="7683" y="170"/>
                  <a:pt x="7921" y="366"/>
                  <a:pt x="8142" y="587"/>
                </a:cubicBezTo>
                <a:cubicBezTo>
                  <a:pt x="9042" y="1488"/>
                  <a:pt x="9538" y="2685"/>
                  <a:pt x="9538" y="3959"/>
                </a:cubicBezTo>
                <a:cubicBezTo>
                  <a:pt x="9538" y="4285"/>
                  <a:pt x="9505" y="4605"/>
                  <a:pt x="9442" y="4917"/>
                </a:cubicBezTo>
                <a:cubicBezTo>
                  <a:pt x="9273" y="4852"/>
                  <a:pt x="9090" y="4816"/>
                  <a:pt x="8899" y="4816"/>
                </a:cubicBezTo>
                <a:cubicBezTo>
                  <a:pt x="8057" y="4816"/>
                  <a:pt x="7373" y="5501"/>
                  <a:pt x="7373" y="6343"/>
                </a:cubicBezTo>
                <a:cubicBezTo>
                  <a:pt x="7373" y="6819"/>
                  <a:pt x="7592" y="7245"/>
                  <a:pt x="7935" y="7526"/>
                </a:cubicBezTo>
                <a:cubicBezTo>
                  <a:pt x="7062" y="8302"/>
                  <a:pt x="5948" y="8728"/>
                  <a:pt x="4769" y="8728"/>
                </a:cubicBezTo>
                <a:cubicBezTo>
                  <a:pt x="3495" y="8728"/>
                  <a:pt x="2298" y="8232"/>
                  <a:pt x="1397" y="7331"/>
                </a:cubicBezTo>
                <a:cubicBezTo>
                  <a:pt x="496" y="6431"/>
                  <a:pt x="0" y="5233"/>
                  <a:pt x="0" y="3959"/>
                </a:cubicBezTo>
                <a:cubicBezTo>
                  <a:pt x="0" y="3671"/>
                  <a:pt x="26" y="3386"/>
                  <a:pt x="76" y="3108"/>
                </a:cubicBezTo>
                <a:cubicBezTo>
                  <a:pt x="328" y="4073"/>
                  <a:pt x="1194" y="4790"/>
                  <a:pt x="2232" y="4816"/>
                </a:cubicBezTo>
                <a:cubicBezTo>
                  <a:pt x="2251" y="4816"/>
                  <a:pt x="2271" y="4816"/>
                  <a:pt x="2290" y="4816"/>
                </a:cubicBezTo>
                <a:cubicBezTo>
                  <a:pt x="2310" y="4816"/>
                  <a:pt x="2330" y="4816"/>
                  <a:pt x="2349" y="4816"/>
                </a:cubicBezTo>
                <a:cubicBezTo>
                  <a:pt x="3306" y="4805"/>
                  <a:pt x="4199" y="4534"/>
                  <a:pt x="4962" y="4070"/>
                </a:cubicBezTo>
              </a:path>
            </a:pathLst>
          </a:custGeom>
          <a:solidFill>
            <a:schemeClr val="accent2"/>
          </a:solidFill>
          <a:ln>
            <a:noFill/>
          </a:ln>
          <a:effectLst/>
        </p:spPr>
        <p:txBody>
          <a:bodyPr wrap="none" anchor="ct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endParaRPr lang="en-US" sz="506">
              <a:latin typeface="Montserrat" pitchFamily="2" charset="77"/>
            </a:endParaRPr>
          </a:p>
        </p:txBody>
      </p:sp>
      <p:sp>
        <p:nvSpPr>
          <p:cNvPr id="9" name="Freeform 4">
            <a:extLst>
              <a:ext uri="{FF2B5EF4-FFF2-40B4-BE49-F238E27FC236}">
                <a16:creationId xmlns:a16="http://schemas.microsoft.com/office/drawing/2014/main" id="{2F7154A9-8690-409A-B7FC-7985CAE57958}"/>
              </a:ext>
            </a:extLst>
          </p:cNvPr>
          <p:cNvSpPr>
            <a:spLocks noChangeArrowheads="1"/>
          </p:cNvSpPr>
          <p:nvPr/>
        </p:nvSpPr>
        <p:spPr bwMode="auto">
          <a:xfrm>
            <a:off x="3080986" y="2764652"/>
            <a:ext cx="1614358" cy="1961718"/>
          </a:xfrm>
          <a:custGeom>
            <a:avLst/>
            <a:gdLst>
              <a:gd name="T0" fmla="*/ 502516 w 7850"/>
              <a:gd name="T1" fmla="*/ 502879 h 9539"/>
              <a:gd name="T2" fmla="*/ 1716688 w 7850"/>
              <a:gd name="T3" fmla="*/ 0 h 9539"/>
              <a:gd name="T4" fmla="*/ 2825390 w 7850"/>
              <a:gd name="T5" fmla="*/ 406047 h 9539"/>
              <a:gd name="T6" fmla="*/ 2608689 w 7850"/>
              <a:gd name="T7" fmla="*/ 377250 h 9539"/>
              <a:gd name="T8" fmla="*/ 1907831 w 7850"/>
              <a:gd name="T9" fmla="*/ 768178 h 9539"/>
              <a:gd name="T10" fmla="*/ 1881554 w 7850"/>
              <a:gd name="T11" fmla="*/ 813534 h 9539"/>
              <a:gd name="T12" fmla="*/ 1646854 w 7850"/>
              <a:gd name="T13" fmla="*/ 1756658 h 9539"/>
              <a:gd name="T14" fmla="*/ 2472261 w 7850"/>
              <a:gd name="T15" fmla="*/ 3258817 h 9539"/>
              <a:gd name="T16" fmla="*/ 1716688 w 7850"/>
              <a:gd name="T17" fmla="*/ 3433403 h 9539"/>
              <a:gd name="T18" fmla="*/ 577029 w 7850"/>
              <a:gd name="T19" fmla="*/ 3000718 h 9539"/>
              <a:gd name="T20" fmla="*/ 779691 w 7850"/>
              <a:gd name="T21" fmla="*/ 2574872 h 9539"/>
              <a:gd name="T22" fmla="*/ 230380 w 7850"/>
              <a:gd name="T23" fmla="*/ 2025197 h 9539"/>
              <a:gd name="T24" fmla="*/ 34557 w 7850"/>
              <a:gd name="T25" fmla="*/ 2061554 h 9539"/>
              <a:gd name="T26" fmla="*/ 0 w 7850"/>
              <a:gd name="T27" fmla="*/ 1716702 h 9539"/>
              <a:gd name="T28" fmla="*/ 502516 w 7850"/>
              <a:gd name="T29" fmla="*/ 502879 h 953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850" h="9539">
                <a:moveTo>
                  <a:pt x="1396" y="1397"/>
                </a:moveTo>
                <a:cubicBezTo>
                  <a:pt x="2297" y="496"/>
                  <a:pt x="3495" y="0"/>
                  <a:pt x="4769" y="0"/>
                </a:cubicBezTo>
                <a:cubicBezTo>
                  <a:pt x="5910" y="0"/>
                  <a:pt x="6989" y="398"/>
                  <a:pt x="7849" y="1128"/>
                </a:cubicBezTo>
                <a:cubicBezTo>
                  <a:pt x="7658" y="1076"/>
                  <a:pt x="7456" y="1048"/>
                  <a:pt x="7247" y="1048"/>
                </a:cubicBezTo>
                <a:cubicBezTo>
                  <a:pt x="6425" y="1048"/>
                  <a:pt x="5704" y="1482"/>
                  <a:pt x="5300" y="2134"/>
                </a:cubicBezTo>
                <a:cubicBezTo>
                  <a:pt x="5275" y="2175"/>
                  <a:pt x="5250" y="2217"/>
                  <a:pt x="5227" y="2260"/>
                </a:cubicBezTo>
                <a:cubicBezTo>
                  <a:pt x="4765" y="3089"/>
                  <a:pt x="4556" y="3993"/>
                  <a:pt x="4575" y="4880"/>
                </a:cubicBezTo>
                <a:cubicBezTo>
                  <a:pt x="4612" y="6515"/>
                  <a:pt x="5428" y="8095"/>
                  <a:pt x="6868" y="9053"/>
                </a:cubicBezTo>
                <a:cubicBezTo>
                  <a:pt x="6223" y="9370"/>
                  <a:pt x="5509" y="9538"/>
                  <a:pt x="4769" y="9538"/>
                </a:cubicBezTo>
                <a:cubicBezTo>
                  <a:pt x="3590" y="9538"/>
                  <a:pt x="2476" y="9113"/>
                  <a:pt x="1603" y="8336"/>
                </a:cubicBezTo>
                <a:cubicBezTo>
                  <a:pt x="1946" y="8055"/>
                  <a:pt x="2166" y="7629"/>
                  <a:pt x="2166" y="7153"/>
                </a:cubicBezTo>
                <a:cubicBezTo>
                  <a:pt x="2166" y="6311"/>
                  <a:pt x="1482" y="5626"/>
                  <a:pt x="640" y="5626"/>
                </a:cubicBezTo>
                <a:cubicBezTo>
                  <a:pt x="449" y="5626"/>
                  <a:pt x="265" y="5662"/>
                  <a:pt x="96" y="5727"/>
                </a:cubicBezTo>
                <a:cubicBezTo>
                  <a:pt x="33" y="5415"/>
                  <a:pt x="0" y="5095"/>
                  <a:pt x="0" y="4769"/>
                </a:cubicBezTo>
                <a:cubicBezTo>
                  <a:pt x="0" y="3495"/>
                  <a:pt x="496" y="2298"/>
                  <a:pt x="1396" y="1397"/>
                </a:cubicBezTo>
              </a:path>
            </a:pathLst>
          </a:custGeom>
          <a:solidFill>
            <a:srgbClr val="942092"/>
          </a:solidFill>
          <a:ln>
            <a:noFill/>
          </a:ln>
          <a:effectLst/>
        </p:spPr>
        <p:txBody>
          <a:bodyPr wrap="none" anchor="ct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endParaRPr lang="en-US" sz="506">
              <a:latin typeface="Montserrat" pitchFamily="2" charset="77"/>
            </a:endParaRPr>
          </a:p>
        </p:txBody>
      </p:sp>
      <p:sp>
        <p:nvSpPr>
          <p:cNvPr id="10" name="Freeform 5">
            <a:extLst>
              <a:ext uri="{FF2B5EF4-FFF2-40B4-BE49-F238E27FC236}">
                <a16:creationId xmlns:a16="http://schemas.microsoft.com/office/drawing/2014/main" id="{874856D8-E818-4847-AE8C-9A297A8E4555}"/>
              </a:ext>
            </a:extLst>
          </p:cNvPr>
          <p:cNvSpPr>
            <a:spLocks noChangeArrowheads="1"/>
          </p:cNvSpPr>
          <p:nvPr/>
        </p:nvSpPr>
        <p:spPr bwMode="auto">
          <a:xfrm>
            <a:off x="4083159" y="2975074"/>
            <a:ext cx="942314" cy="941407"/>
          </a:xfrm>
          <a:custGeom>
            <a:avLst/>
            <a:gdLst>
              <a:gd name="T0" fmla="*/ 0 w 4580"/>
              <a:gd name="T1" fmla="*/ 824092 h 4579"/>
              <a:gd name="T2" fmla="*/ 824346 w 4580"/>
              <a:gd name="T3" fmla="*/ 0 h 4579"/>
              <a:gd name="T4" fmla="*/ 1649053 w 4580"/>
              <a:gd name="T5" fmla="*/ 824092 h 4579"/>
              <a:gd name="T6" fmla="*/ 824346 w 4580"/>
              <a:gd name="T7" fmla="*/ 1647465 h 4579"/>
              <a:gd name="T8" fmla="*/ 0 w 4580"/>
              <a:gd name="T9" fmla="*/ 824092 h 45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80" h="4579">
                <a:moveTo>
                  <a:pt x="0" y="2290"/>
                </a:moveTo>
                <a:cubicBezTo>
                  <a:pt x="0" y="1025"/>
                  <a:pt x="1025" y="0"/>
                  <a:pt x="2289" y="0"/>
                </a:cubicBezTo>
                <a:cubicBezTo>
                  <a:pt x="3554" y="0"/>
                  <a:pt x="4579" y="1025"/>
                  <a:pt x="4579" y="2290"/>
                </a:cubicBezTo>
                <a:cubicBezTo>
                  <a:pt x="4579" y="3554"/>
                  <a:pt x="3554" y="4578"/>
                  <a:pt x="2289" y="4578"/>
                </a:cubicBezTo>
                <a:cubicBezTo>
                  <a:pt x="1025" y="4578"/>
                  <a:pt x="0" y="3554"/>
                  <a:pt x="0" y="2290"/>
                </a:cubicBezTo>
              </a:path>
            </a:pathLst>
          </a:custGeom>
          <a:solidFill>
            <a:srgbClr val="29CFD3"/>
          </a:solidFill>
          <a:ln>
            <a:noFill/>
          </a:ln>
          <a:effectLst/>
        </p:spPr>
        <p:txBody>
          <a:bodyPr wrap="none" lIns="91440" tIns="45720" rIns="91440" bIns="45720" anchor="ct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algn="ctr"/>
            <a:r>
              <a:rPr lang="es-CO" sz="1200" b="1" dirty="0">
                <a:solidFill>
                  <a:schemeClr val="bg1"/>
                </a:solidFill>
                <a:latin typeface="Montserrat" pitchFamily="2" charset="77"/>
                <a:cs typeface="Arial"/>
              </a:rPr>
              <a:t>Actores</a:t>
            </a:r>
            <a:r>
              <a:rPr lang="en-US" sz="1200" b="1" dirty="0">
                <a:solidFill>
                  <a:schemeClr val="bg1"/>
                </a:solidFill>
                <a:latin typeface="Montserrat" pitchFamily="2" charset="77"/>
                <a:cs typeface="Arial"/>
              </a:rPr>
              <a:t> </a:t>
            </a:r>
          </a:p>
          <a:p>
            <a:pPr algn="ctr"/>
            <a:r>
              <a:rPr lang="en-US" sz="1200" b="1" dirty="0">
                <a:solidFill>
                  <a:schemeClr val="bg1"/>
                </a:solidFill>
                <a:latin typeface="Montserrat" pitchFamily="2" charset="77"/>
                <a:cs typeface="Arial"/>
              </a:rPr>
              <a:t>y roles </a:t>
            </a:r>
          </a:p>
        </p:txBody>
      </p:sp>
      <p:sp>
        <p:nvSpPr>
          <p:cNvPr id="11" name="Freeform 6">
            <a:extLst>
              <a:ext uri="{FF2B5EF4-FFF2-40B4-BE49-F238E27FC236}">
                <a16:creationId xmlns:a16="http://schemas.microsoft.com/office/drawing/2014/main" id="{EF1DFAF3-C8AC-472F-B7F7-179006C970DA}"/>
              </a:ext>
            </a:extLst>
          </p:cNvPr>
          <p:cNvSpPr>
            <a:spLocks noChangeArrowheads="1"/>
          </p:cNvSpPr>
          <p:nvPr/>
        </p:nvSpPr>
        <p:spPr bwMode="auto">
          <a:xfrm>
            <a:off x="4336195" y="1646392"/>
            <a:ext cx="470703" cy="471610"/>
          </a:xfrm>
          <a:custGeom>
            <a:avLst/>
            <a:gdLst>
              <a:gd name="T0" fmla="*/ 0 w 2290"/>
              <a:gd name="T1" fmla="*/ 412570 h 2291"/>
              <a:gd name="T2" fmla="*/ 411596 w 2290"/>
              <a:gd name="T3" fmla="*/ 0 h 2291"/>
              <a:gd name="T4" fmla="*/ 823552 w 2290"/>
              <a:gd name="T5" fmla="*/ 412570 h 2291"/>
              <a:gd name="T6" fmla="*/ 411596 w 2290"/>
              <a:gd name="T7" fmla="*/ 825140 h 2291"/>
              <a:gd name="T8" fmla="*/ 0 w 2290"/>
              <a:gd name="T9" fmla="*/ 412570 h 22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90" h="2291">
                <a:moveTo>
                  <a:pt x="0" y="1145"/>
                </a:moveTo>
                <a:cubicBezTo>
                  <a:pt x="0" y="513"/>
                  <a:pt x="512" y="0"/>
                  <a:pt x="1144" y="0"/>
                </a:cubicBezTo>
                <a:cubicBezTo>
                  <a:pt x="1777" y="0"/>
                  <a:pt x="2289" y="513"/>
                  <a:pt x="2289" y="1145"/>
                </a:cubicBezTo>
                <a:cubicBezTo>
                  <a:pt x="2289" y="1777"/>
                  <a:pt x="1777" y="2290"/>
                  <a:pt x="1144" y="2290"/>
                </a:cubicBezTo>
                <a:cubicBezTo>
                  <a:pt x="512" y="2290"/>
                  <a:pt x="0" y="1777"/>
                  <a:pt x="0" y="1145"/>
                </a:cubicBezTo>
              </a:path>
            </a:pathLst>
          </a:custGeom>
          <a:solidFill>
            <a:srgbClr val="4196B8"/>
          </a:solidFill>
          <a:ln>
            <a:noFill/>
          </a:ln>
          <a:effectLst/>
        </p:spPr>
        <p:txBody>
          <a:bodyPr wrap="none" anchor="ct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endParaRPr lang="en-US" sz="506">
              <a:latin typeface="Montserrat" pitchFamily="2" charset="77"/>
            </a:endParaRPr>
          </a:p>
        </p:txBody>
      </p:sp>
      <p:sp>
        <p:nvSpPr>
          <p:cNvPr id="12" name="Freeform 7">
            <a:extLst>
              <a:ext uri="{FF2B5EF4-FFF2-40B4-BE49-F238E27FC236}">
                <a16:creationId xmlns:a16="http://schemas.microsoft.com/office/drawing/2014/main" id="{F4BDB9E5-637F-410E-A29F-4C5C9FD17581}"/>
              </a:ext>
            </a:extLst>
          </p:cNvPr>
          <p:cNvSpPr>
            <a:spLocks noChangeArrowheads="1"/>
          </p:cNvSpPr>
          <p:nvPr/>
        </p:nvSpPr>
        <p:spPr bwMode="auto">
          <a:xfrm>
            <a:off x="5695702" y="3999908"/>
            <a:ext cx="470704" cy="471610"/>
          </a:xfrm>
          <a:custGeom>
            <a:avLst/>
            <a:gdLst>
              <a:gd name="T0" fmla="*/ 0 w 2290"/>
              <a:gd name="T1" fmla="*/ 412570 h 2291"/>
              <a:gd name="T2" fmla="*/ 411957 w 2290"/>
              <a:gd name="T3" fmla="*/ 0 h 2291"/>
              <a:gd name="T4" fmla="*/ 823553 w 2290"/>
              <a:gd name="T5" fmla="*/ 412570 h 2291"/>
              <a:gd name="T6" fmla="*/ 411957 w 2290"/>
              <a:gd name="T7" fmla="*/ 825140 h 2291"/>
              <a:gd name="T8" fmla="*/ 0 w 2290"/>
              <a:gd name="T9" fmla="*/ 412570 h 22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90" h="2291">
                <a:moveTo>
                  <a:pt x="0" y="1145"/>
                </a:moveTo>
                <a:cubicBezTo>
                  <a:pt x="0" y="513"/>
                  <a:pt x="513" y="0"/>
                  <a:pt x="1145" y="0"/>
                </a:cubicBezTo>
                <a:cubicBezTo>
                  <a:pt x="1777" y="0"/>
                  <a:pt x="2289" y="513"/>
                  <a:pt x="2289" y="1145"/>
                </a:cubicBezTo>
                <a:cubicBezTo>
                  <a:pt x="2289" y="1777"/>
                  <a:pt x="1777" y="2290"/>
                  <a:pt x="1145" y="2290"/>
                </a:cubicBezTo>
                <a:cubicBezTo>
                  <a:pt x="513" y="2290"/>
                  <a:pt x="0" y="1777"/>
                  <a:pt x="0" y="1145"/>
                </a:cubicBezTo>
              </a:path>
            </a:pathLst>
          </a:custGeom>
          <a:solidFill>
            <a:schemeClr val="accent2"/>
          </a:solidFill>
          <a:ln>
            <a:noFill/>
          </a:ln>
          <a:effectLst/>
        </p:spPr>
        <p:txBody>
          <a:bodyPr wrap="none" anchor="ct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endParaRPr lang="en-US" sz="506">
              <a:latin typeface="Montserrat" pitchFamily="2" charset="77"/>
            </a:endParaRPr>
          </a:p>
        </p:txBody>
      </p:sp>
      <p:sp>
        <p:nvSpPr>
          <p:cNvPr id="13" name="Freeform 8">
            <a:extLst>
              <a:ext uri="{FF2B5EF4-FFF2-40B4-BE49-F238E27FC236}">
                <a16:creationId xmlns:a16="http://schemas.microsoft.com/office/drawing/2014/main" id="{FED30547-2EC1-4A21-B41D-E05F7321E26A}"/>
              </a:ext>
            </a:extLst>
          </p:cNvPr>
          <p:cNvSpPr>
            <a:spLocks noChangeArrowheads="1"/>
          </p:cNvSpPr>
          <p:nvPr/>
        </p:nvSpPr>
        <p:spPr bwMode="auto">
          <a:xfrm>
            <a:off x="2977595" y="3999908"/>
            <a:ext cx="471610" cy="471610"/>
          </a:xfrm>
          <a:custGeom>
            <a:avLst/>
            <a:gdLst>
              <a:gd name="T0" fmla="*/ 0 w 2291"/>
              <a:gd name="T1" fmla="*/ 412570 h 2291"/>
              <a:gd name="T2" fmla="*/ 412570 w 2291"/>
              <a:gd name="T3" fmla="*/ 0 h 2291"/>
              <a:gd name="T4" fmla="*/ 825140 w 2291"/>
              <a:gd name="T5" fmla="*/ 412570 h 2291"/>
              <a:gd name="T6" fmla="*/ 412570 w 2291"/>
              <a:gd name="T7" fmla="*/ 825140 h 2291"/>
              <a:gd name="T8" fmla="*/ 0 w 2291"/>
              <a:gd name="T9" fmla="*/ 412570 h 22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91" h="2291">
                <a:moveTo>
                  <a:pt x="0" y="1145"/>
                </a:moveTo>
                <a:cubicBezTo>
                  <a:pt x="0" y="513"/>
                  <a:pt x="513" y="0"/>
                  <a:pt x="1145" y="0"/>
                </a:cubicBezTo>
                <a:cubicBezTo>
                  <a:pt x="1777" y="0"/>
                  <a:pt x="2290" y="513"/>
                  <a:pt x="2290" y="1145"/>
                </a:cubicBezTo>
                <a:cubicBezTo>
                  <a:pt x="2290" y="1777"/>
                  <a:pt x="1777" y="2290"/>
                  <a:pt x="1145" y="2290"/>
                </a:cubicBezTo>
                <a:cubicBezTo>
                  <a:pt x="513" y="2290"/>
                  <a:pt x="0" y="1777"/>
                  <a:pt x="0" y="1145"/>
                </a:cubicBezTo>
              </a:path>
            </a:pathLst>
          </a:custGeom>
          <a:solidFill>
            <a:srgbClr val="942092"/>
          </a:solidFill>
          <a:ln>
            <a:noFill/>
          </a:ln>
          <a:effectLst/>
        </p:spPr>
        <p:txBody>
          <a:bodyPr wrap="none" anchor="ct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endParaRPr lang="en-US" sz="506">
              <a:latin typeface="Montserrat" pitchFamily="2" charset="77"/>
            </a:endParaRPr>
          </a:p>
        </p:txBody>
      </p:sp>
      <p:sp>
        <p:nvSpPr>
          <p:cNvPr id="14" name="Subtitle 2">
            <a:extLst>
              <a:ext uri="{FF2B5EF4-FFF2-40B4-BE49-F238E27FC236}">
                <a16:creationId xmlns:a16="http://schemas.microsoft.com/office/drawing/2014/main" id="{213FED52-212C-4DBC-9DEA-824B20FC38ED}"/>
              </a:ext>
            </a:extLst>
          </p:cNvPr>
          <p:cNvSpPr txBox="1">
            <a:spLocks/>
          </p:cNvSpPr>
          <p:nvPr/>
        </p:nvSpPr>
        <p:spPr>
          <a:xfrm>
            <a:off x="2149108" y="753688"/>
            <a:ext cx="5518809" cy="896399"/>
          </a:xfrm>
          <a:prstGeom prst="rect">
            <a:avLst/>
          </a:prstGeom>
        </p:spPr>
        <p:txBody>
          <a:bodyPr vert="horz" wrap="square" lIns="34290" tIns="17145" rIns="34290" bIns="17145" rtlCol="0" anchor="ctr">
            <a:spAutoFit/>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algn="just">
              <a:buSzPts val="1400"/>
              <a:tabLst>
                <a:tab pos="457200" algn="l"/>
              </a:tabLst>
            </a:pPr>
            <a:r>
              <a:rPr lang="es-MX" sz="1400" dirty="0">
                <a:solidFill>
                  <a:schemeClr val="tx1">
                    <a:lumMod val="65000"/>
                    <a:lumOff val="35000"/>
                  </a:schemeClr>
                </a:solidFill>
                <a:latin typeface="Montserrat" pitchFamily="2" charset="77"/>
                <a:cs typeface="Arial"/>
              </a:rPr>
              <a:t>Son los llamados a liderar y coordinar el desarrollo del taller, realizando la revisión de los insumos y planeando la organización metodológica para la ejecución del taller durante la jornada pedagógica</a:t>
            </a:r>
            <a:endParaRPr lang="en-US" sz="1400" dirty="0">
              <a:solidFill>
                <a:schemeClr val="tx1">
                  <a:lumMod val="65000"/>
                  <a:lumOff val="35000"/>
                </a:schemeClr>
              </a:solidFill>
              <a:latin typeface="Montserrat" pitchFamily="2" charset="77"/>
              <a:cs typeface="Arial"/>
            </a:endParaRPr>
          </a:p>
        </p:txBody>
      </p:sp>
      <p:sp>
        <p:nvSpPr>
          <p:cNvPr id="15" name="Subtitle 2">
            <a:extLst>
              <a:ext uri="{FF2B5EF4-FFF2-40B4-BE49-F238E27FC236}">
                <a16:creationId xmlns:a16="http://schemas.microsoft.com/office/drawing/2014/main" id="{53B7B5CF-020C-449B-92CB-D79F0E3BDACB}"/>
              </a:ext>
            </a:extLst>
          </p:cNvPr>
          <p:cNvSpPr txBox="1">
            <a:spLocks/>
          </p:cNvSpPr>
          <p:nvPr/>
        </p:nvSpPr>
        <p:spPr>
          <a:xfrm>
            <a:off x="621161" y="3275508"/>
            <a:ext cx="2356434" cy="213544"/>
          </a:xfrm>
          <a:prstGeom prst="rect">
            <a:avLst/>
          </a:prstGeom>
        </p:spPr>
        <p:txBody>
          <a:bodyPr vert="horz" wrap="square" lIns="34290" tIns="17145" rIns="34290" bIns="17145" rtlCol="0" anchor="ctr">
            <a:spAutoFit/>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algn="r">
              <a:lnSpc>
                <a:spcPts val="1538"/>
              </a:lnSpc>
            </a:pPr>
            <a:r>
              <a:rPr lang="en-US" sz="938">
                <a:solidFill>
                  <a:schemeClr val="tx1"/>
                </a:solidFill>
                <a:latin typeface="Montserrat" pitchFamily="2" charset="77"/>
                <a:ea typeface="Open Sans Light" panose="020B0306030504020204" pitchFamily="34" charset="0"/>
                <a:cs typeface="Open Sans Light" panose="020B0306030504020204" pitchFamily="34" charset="0"/>
              </a:rPr>
              <a:t>.</a:t>
            </a:r>
          </a:p>
        </p:txBody>
      </p:sp>
      <p:sp>
        <p:nvSpPr>
          <p:cNvPr id="16" name="Subtitle 2">
            <a:extLst>
              <a:ext uri="{FF2B5EF4-FFF2-40B4-BE49-F238E27FC236}">
                <a16:creationId xmlns:a16="http://schemas.microsoft.com/office/drawing/2014/main" id="{F26C7A3A-98B4-430E-AE3E-BA5A1B07BF15}"/>
              </a:ext>
            </a:extLst>
          </p:cNvPr>
          <p:cNvSpPr txBox="1">
            <a:spLocks/>
          </p:cNvSpPr>
          <p:nvPr/>
        </p:nvSpPr>
        <p:spPr>
          <a:xfrm>
            <a:off x="6212663" y="1841509"/>
            <a:ext cx="2781429" cy="2742354"/>
          </a:xfrm>
          <a:prstGeom prst="rect">
            <a:avLst/>
          </a:prstGeom>
        </p:spPr>
        <p:txBody>
          <a:bodyPr vert="horz" wrap="square" lIns="34290" tIns="17145" rIns="34290" bIns="17145" rtlCol="0" anchor="ctr">
            <a:spAutoFit/>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lvl="0">
              <a:lnSpc>
                <a:spcPct val="115000"/>
              </a:lnSpc>
            </a:pPr>
            <a:r>
              <a:rPr lang="es-MX" sz="1400" dirty="0">
                <a:solidFill>
                  <a:schemeClr val="tx1">
                    <a:lumMod val="65000"/>
                    <a:lumOff val="35000"/>
                  </a:schemeClr>
                </a:solidFill>
                <a:latin typeface="Montserrat" pitchFamily="2" charset="77"/>
                <a:cs typeface="Arial"/>
              </a:rPr>
              <a:t>Participan</a:t>
            </a:r>
            <a:r>
              <a:rPr lang="es-MX" sz="1400" dirty="0">
                <a:solidFill>
                  <a:schemeClr val="tx1">
                    <a:lumMod val="65000"/>
                    <a:lumOff val="35000"/>
                  </a:schemeClr>
                </a:solidFill>
                <a:latin typeface="Montserrat" pitchFamily="2" charset="77"/>
                <a:ea typeface="Source Sans Pro"/>
              </a:rPr>
              <a:t> </a:t>
            </a:r>
            <a:r>
              <a:rPr lang="es-MX" sz="1400" dirty="0">
                <a:solidFill>
                  <a:schemeClr val="tx1">
                    <a:lumMod val="65000"/>
                    <a:lumOff val="35000"/>
                  </a:schemeClr>
                </a:solidFill>
                <a:latin typeface="Montserrat" pitchFamily="2" charset="77"/>
                <a:cs typeface="Arial"/>
              </a:rPr>
              <a:t>en el desarrollo del taller de acuerdo con las orientaciones del equipo directivo, dando alcance a los objetivos establecidos y realizando la consolidación de los productos del taller. Participan de forma propositiva, facilitando y orientando el desarrollo del espacio.</a:t>
            </a:r>
            <a:endParaRPr lang="es-ES" sz="1400" dirty="0">
              <a:solidFill>
                <a:schemeClr val="tx1">
                  <a:lumMod val="65000"/>
                  <a:lumOff val="35000"/>
                </a:schemeClr>
              </a:solidFill>
              <a:latin typeface="Montserrat" pitchFamily="2" charset="77"/>
              <a:cs typeface="Arial"/>
            </a:endParaRPr>
          </a:p>
        </p:txBody>
      </p:sp>
      <p:sp>
        <p:nvSpPr>
          <p:cNvPr id="17" name="Shape 2538">
            <a:extLst>
              <a:ext uri="{FF2B5EF4-FFF2-40B4-BE49-F238E27FC236}">
                <a16:creationId xmlns:a16="http://schemas.microsoft.com/office/drawing/2014/main" id="{A63C8CF3-25EC-4EDC-ADE7-F93B85774757}"/>
              </a:ext>
            </a:extLst>
          </p:cNvPr>
          <p:cNvSpPr>
            <a:spLocks noChangeAspect="1"/>
          </p:cNvSpPr>
          <p:nvPr/>
        </p:nvSpPr>
        <p:spPr>
          <a:xfrm>
            <a:off x="5845351" y="4130965"/>
            <a:ext cx="171406" cy="209496"/>
          </a:xfrm>
          <a:custGeom>
            <a:avLst/>
            <a:gdLst/>
            <a:ahLst/>
            <a:cxnLst>
              <a:cxn ang="0">
                <a:pos x="wd2" y="hd2"/>
              </a:cxn>
              <a:cxn ang="5400000">
                <a:pos x="wd2" y="hd2"/>
              </a:cxn>
              <a:cxn ang="10800000">
                <a:pos x="wd2" y="hd2"/>
              </a:cxn>
              <a:cxn ang="16200000">
                <a:pos x="wd2" y="hd2"/>
              </a:cxn>
            </a:cxnLst>
            <a:rect l="0" t="0" r="r" b="b"/>
            <a:pathLst>
              <a:path w="21600" h="21600" extrusionOk="0">
                <a:moveTo>
                  <a:pt x="20400" y="5891"/>
                </a:moveTo>
                <a:lnTo>
                  <a:pt x="1200" y="5891"/>
                </a:lnTo>
                <a:lnTo>
                  <a:pt x="1200" y="3927"/>
                </a:lnTo>
                <a:lnTo>
                  <a:pt x="6000" y="3927"/>
                </a:lnTo>
                <a:cubicBezTo>
                  <a:pt x="6000" y="4469"/>
                  <a:pt x="6538" y="4909"/>
                  <a:pt x="7200" y="4909"/>
                </a:cubicBezTo>
                <a:lnTo>
                  <a:pt x="14400" y="4909"/>
                </a:lnTo>
                <a:cubicBezTo>
                  <a:pt x="15062" y="4909"/>
                  <a:pt x="15600" y="4469"/>
                  <a:pt x="15600" y="3927"/>
                </a:cubicBezTo>
                <a:lnTo>
                  <a:pt x="20400" y="3927"/>
                </a:lnTo>
                <a:cubicBezTo>
                  <a:pt x="20400" y="3927"/>
                  <a:pt x="20400" y="5891"/>
                  <a:pt x="20400" y="5891"/>
                </a:cubicBezTo>
                <a:close/>
                <a:moveTo>
                  <a:pt x="20400" y="20618"/>
                </a:moveTo>
                <a:lnTo>
                  <a:pt x="1200" y="20618"/>
                </a:lnTo>
                <a:lnTo>
                  <a:pt x="1200" y="6873"/>
                </a:lnTo>
                <a:lnTo>
                  <a:pt x="20400" y="6873"/>
                </a:lnTo>
                <a:cubicBezTo>
                  <a:pt x="20400" y="6873"/>
                  <a:pt x="20400" y="20618"/>
                  <a:pt x="20400" y="20618"/>
                </a:cubicBezTo>
                <a:close/>
                <a:moveTo>
                  <a:pt x="7200" y="1964"/>
                </a:moveTo>
                <a:lnTo>
                  <a:pt x="14400" y="1964"/>
                </a:lnTo>
                <a:lnTo>
                  <a:pt x="14400" y="3927"/>
                </a:lnTo>
                <a:lnTo>
                  <a:pt x="7200" y="3927"/>
                </a:lnTo>
                <a:cubicBezTo>
                  <a:pt x="7200" y="3927"/>
                  <a:pt x="7200" y="1964"/>
                  <a:pt x="7200" y="1964"/>
                </a:cubicBezTo>
                <a:close/>
                <a:moveTo>
                  <a:pt x="20400" y="2945"/>
                </a:moveTo>
                <a:lnTo>
                  <a:pt x="15600" y="2945"/>
                </a:lnTo>
                <a:lnTo>
                  <a:pt x="15600" y="1964"/>
                </a:lnTo>
                <a:cubicBezTo>
                  <a:pt x="15600" y="1422"/>
                  <a:pt x="15062" y="982"/>
                  <a:pt x="14400" y="982"/>
                </a:cubicBezTo>
                <a:lnTo>
                  <a:pt x="12000" y="982"/>
                </a:lnTo>
                <a:cubicBezTo>
                  <a:pt x="12000" y="440"/>
                  <a:pt x="11462" y="0"/>
                  <a:pt x="10800" y="0"/>
                </a:cubicBezTo>
                <a:cubicBezTo>
                  <a:pt x="10138" y="0"/>
                  <a:pt x="9600" y="440"/>
                  <a:pt x="9600" y="982"/>
                </a:cubicBezTo>
                <a:lnTo>
                  <a:pt x="7200" y="982"/>
                </a:lnTo>
                <a:cubicBezTo>
                  <a:pt x="6538" y="982"/>
                  <a:pt x="6000" y="1422"/>
                  <a:pt x="6000" y="1964"/>
                </a:cubicBezTo>
                <a:lnTo>
                  <a:pt x="6000" y="2945"/>
                </a:lnTo>
                <a:lnTo>
                  <a:pt x="1200" y="2945"/>
                </a:lnTo>
                <a:cubicBezTo>
                  <a:pt x="538" y="2945"/>
                  <a:pt x="0" y="3386"/>
                  <a:pt x="0" y="3927"/>
                </a:cubicBezTo>
                <a:lnTo>
                  <a:pt x="0" y="20618"/>
                </a:lnTo>
                <a:cubicBezTo>
                  <a:pt x="0" y="21160"/>
                  <a:pt x="538" y="21600"/>
                  <a:pt x="1200" y="21600"/>
                </a:cubicBezTo>
                <a:lnTo>
                  <a:pt x="20400" y="21600"/>
                </a:lnTo>
                <a:cubicBezTo>
                  <a:pt x="21062" y="21600"/>
                  <a:pt x="21600" y="21160"/>
                  <a:pt x="21600" y="20618"/>
                </a:cubicBezTo>
                <a:lnTo>
                  <a:pt x="21600" y="3927"/>
                </a:lnTo>
                <a:cubicBezTo>
                  <a:pt x="21600" y="3386"/>
                  <a:pt x="21062" y="2945"/>
                  <a:pt x="20400" y="2945"/>
                </a:cubicBezTo>
                <a:moveTo>
                  <a:pt x="4200" y="16691"/>
                </a:moveTo>
                <a:lnTo>
                  <a:pt x="15000" y="16691"/>
                </a:lnTo>
                <a:cubicBezTo>
                  <a:pt x="15331" y="16691"/>
                  <a:pt x="15600" y="16472"/>
                  <a:pt x="15600" y="16200"/>
                </a:cubicBezTo>
                <a:cubicBezTo>
                  <a:pt x="15600" y="15929"/>
                  <a:pt x="15331" y="15709"/>
                  <a:pt x="15000" y="15709"/>
                </a:cubicBezTo>
                <a:lnTo>
                  <a:pt x="4200" y="15709"/>
                </a:lnTo>
                <a:cubicBezTo>
                  <a:pt x="3869" y="15709"/>
                  <a:pt x="3600" y="15929"/>
                  <a:pt x="3600" y="16200"/>
                </a:cubicBezTo>
                <a:cubicBezTo>
                  <a:pt x="3600" y="16472"/>
                  <a:pt x="3869" y="16691"/>
                  <a:pt x="4200" y="16691"/>
                </a:cubicBezTo>
                <a:moveTo>
                  <a:pt x="4200" y="13745"/>
                </a:moveTo>
                <a:lnTo>
                  <a:pt x="17400" y="13745"/>
                </a:lnTo>
                <a:cubicBezTo>
                  <a:pt x="17731" y="13745"/>
                  <a:pt x="18000" y="13526"/>
                  <a:pt x="18000" y="13255"/>
                </a:cubicBezTo>
                <a:cubicBezTo>
                  <a:pt x="18000" y="12984"/>
                  <a:pt x="17731" y="12764"/>
                  <a:pt x="17400" y="12764"/>
                </a:cubicBezTo>
                <a:lnTo>
                  <a:pt x="4200" y="12764"/>
                </a:lnTo>
                <a:cubicBezTo>
                  <a:pt x="3869" y="12764"/>
                  <a:pt x="3600" y="12984"/>
                  <a:pt x="3600" y="13255"/>
                </a:cubicBezTo>
                <a:cubicBezTo>
                  <a:pt x="3600" y="13526"/>
                  <a:pt x="3869" y="13745"/>
                  <a:pt x="4200" y="13745"/>
                </a:cubicBezTo>
                <a:moveTo>
                  <a:pt x="4200" y="10800"/>
                </a:moveTo>
                <a:lnTo>
                  <a:pt x="11400" y="10800"/>
                </a:lnTo>
                <a:cubicBezTo>
                  <a:pt x="11731" y="10800"/>
                  <a:pt x="12000" y="10581"/>
                  <a:pt x="12000" y="10309"/>
                </a:cubicBezTo>
                <a:cubicBezTo>
                  <a:pt x="12000" y="10038"/>
                  <a:pt x="11731" y="9818"/>
                  <a:pt x="11400" y="9818"/>
                </a:cubicBezTo>
                <a:lnTo>
                  <a:pt x="4200" y="9818"/>
                </a:lnTo>
                <a:cubicBezTo>
                  <a:pt x="3869" y="9818"/>
                  <a:pt x="3600" y="10038"/>
                  <a:pt x="3600" y="10309"/>
                </a:cubicBezTo>
                <a:cubicBezTo>
                  <a:pt x="3600" y="10581"/>
                  <a:pt x="3869" y="10800"/>
                  <a:pt x="4200" y="10800"/>
                </a:cubicBezTo>
              </a:path>
            </a:pathLst>
          </a:custGeom>
          <a:solidFill>
            <a:schemeClr val="bg1"/>
          </a:solidFill>
          <a:ln w="12700">
            <a:miter lim="400000"/>
          </a:ln>
        </p:spPr>
        <p:txBody>
          <a:bodyPr lIns="14284" tIns="14284" rIns="14284" bIns="14284" anchor="ct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defTabSz="17139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b="1">
              <a:latin typeface="Montserrat" pitchFamily="2" charset="77"/>
              <a:ea typeface="Open Sans Semibold" charset="0"/>
              <a:cs typeface="Open Sans Semibold" charset="0"/>
            </a:endParaRPr>
          </a:p>
        </p:txBody>
      </p:sp>
      <p:sp>
        <p:nvSpPr>
          <p:cNvPr id="18" name="Shape 2546">
            <a:extLst>
              <a:ext uri="{FF2B5EF4-FFF2-40B4-BE49-F238E27FC236}">
                <a16:creationId xmlns:a16="http://schemas.microsoft.com/office/drawing/2014/main" id="{2571914D-983C-4E16-A413-AA9CAF022ACB}"/>
              </a:ext>
            </a:extLst>
          </p:cNvPr>
          <p:cNvSpPr>
            <a:spLocks noChangeAspect="1"/>
          </p:cNvSpPr>
          <p:nvPr/>
        </p:nvSpPr>
        <p:spPr>
          <a:xfrm>
            <a:off x="3108652" y="4150010"/>
            <a:ext cx="209496" cy="171406"/>
          </a:xfrm>
          <a:custGeom>
            <a:avLst/>
            <a:gdLst/>
            <a:ahLst/>
            <a:cxnLst>
              <a:cxn ang="0">
                <a:pos x="wd2" y="hd2"/>
              </a:cxn>
              <a:cxn ang="5400000">
                <a:pos x="wd2" y="hd2"/>
              </a:cxn>
              <a:cxn ang="10800000">
                <a:pos x="wd2" y="hd2"/>
              </a:cxn>
              <a:cxn ang="16200000">
                <a:pos x="wd2" y="hd2"/>
              </a:cxn>
            </a:cxnLst>
            <a:rect l="0" t="0" r="r" b="b"/>
            <a:pathLst>
              <a:path w="21600" h="21600" extrusionOk="0">
                <a:moveTo>
                  <a:pt x="20618" y="20400"/>
                </a:moveTo>
                <a:lnTo>
                  <a:pt x="18655" y="20400"/>
                </a:lnTo>
                <a:lnTo>
                  <a:pt x="18655" y="1200"/>
                </a:lnTo>
                <a:lnTo>
                  <a:pt x="20618" y="1200"/>
                </a:lnTo>
                <a:cubicBezTo>
                  <a:pt x="20618" y="1200"/>
                  <a:pt x="20618" y="20400"/>
                  <a:pt x="20618" y="20400"/>
                </a:cubicBezTo>
                <a:close/>
                <a:moveTo>
                  <a:pt x="21109" y="0"/>
                </a:moveTo>
                <a:lnTo>
                  <a:pt x="18164" y="0"/>
                </a:lnTo>
                <a:cubicBezTo>
                  <a:pt x="17893" y="0"/>
                  <a:pt x="17673" y="269"/>
                  <a:pt x="17673" y="600"/>
                </a:cubicBezTo>
                <a:lnTo>
                  <a:pt x="17673" y="21000"/>
                </a:lnTo>
                <a:cubicBezTo>
                  <a:pt x="17673" y="21332"/>
                  <a:pt x="17893" y="21600"/>
                  <a:pt x="18164" y="21600"/>
                </a:cubicBezTo>
                <a:lnTo>
                  <a:pt x="21109" y="21600"/>
                </a:lnTo>
                <a:cubicBezTo>
                  <a:pt x="21380" y="21600"/>
                  <a:pt x="21600" y="21332"/>
                  <a:pt x="21600" y="21000"/>
                </a:cubicBezTo>
                <a:lnTo>
                  <a:pt x="21600" y="600"/>
                </a:lnTo>
                <a:cubicBezTo>
                  <a:pt x="21600" y="269"/>
                  <a:pt x="21380" y="0"/>
                  <a:pt x="21109" y="0"/>
                </a:cubicBezTo>
                <a:moveTo>
                  <a:pt x="8836" y="20400"/>
                </a:moveTo>
                <a:lnTo>
                  <a:pt x="6873" y="20400"/>
                </a:lnTo>
                <a:lnTo>
                  <a:pt x="6873" y="3600"/>
                </a:lnTo>
                <a:lnTo>
                  <a:pt x="8836" y="3600"/>
                </a:lnTo>
                <a:cubicBezTo>
                  <a:pt x="8836" y="3600"/>
                  <a:pt x="8836" y="20400"/>
                  <a:pt x="8836" y="20400"/>
                </a:cubicBezTo>
                <a:close/>
                <a:moveTo>
                  <a:pt x="9327" y="2400"/>
                </a:moveTo>
                <a:lnTo>
                  <a:pt x="6382" y="2400"/>
                </a:lnTo>
                <a:cubicBezTo>
                  <a:pt x="6111" y="2400"/>
                  <a:pt x="5891" y="2669"/>
                  <a:pt x="5891" y="3000"/>
                </a:cubicBezTo>
                <a:lnTo>
                  <a:pt x="5891" y="21000"/>
                </a:lnTo>
                <a:cubicBezTo>
                  <a:pt x="5891" y="21332"/>
                  <a:pt x="6111" y="21600"/>
                  <a:pt x="6382" y="21600"/>
                </a:cubicBezTo>
                <a:lnTo>
                  <a:pt x="9327" y="21600"/>
                </a:lnTo>
                <a:cubicBezTo>
                  <a:pt x="9598" y="21600"/>
                  <a:pt x="9818" y="21332"/>
                  <a:pt x="9818" y="21000"/>
                </a:cubicBezTo>
                <a:lnTo>
                  <a:pt x="9818" y="3000"/>
                </a:lnTo>
                <a:cubicBezTo>
                  <a:pt x="9818" y="2669"/>
                  <a:pt x="9598" y="2400"/>
                  <a:pt x="9327" y="2400"/>
                </a:cubicBezTo>
                <a:moveTo>
                  <a:pt x="14727" y="20400"/>
                </a:moveTo>
                <a:lnTo>
                  <a:pt x="12764" y="20400"/>
                </a:lnTo>
                <a:lnTo>
                  <a:pt x="12764" y="10800"/>
                </a:lnTo>
                <a:lnTo>
                  <a:pt x="14727" y="10800"/>
                </a:lnTo>
                <a:cubicBezTo>
                  <a:pt x="14727" y="10800"/>
                  <a:pt x="14727" y="20400"/>
                  <a:pt x="14727" y="20400"/>
                </a:cubicBezTo>
                <a:close/>
                <a:moveTo>
                  <a:pt x="15218" y="9600"/>
                </a:moveTo>
                <a:lnTo>
                  <a:pt x="12273" y="9600"/>
                </a:lnTo>
                <a:cubicBezTo>
                  <a:pt x="12002" y="9600"/>
                  <a:pt x="11782" y="9869"/>
                  <a:pt x="11782" y="10200"/>
                </a:cubicBezTo>
                <a:lnTo>
                  <a:pt x="11782" y="21000"/>
                </a:lnTo>
                <a:cubicBezTo>
                  <a:pt x="11782" y="21332"/>
                  <a:pt x="12002" y="21600"/>
                  <a:pt x="12273" y="21600"/>
                </a:cubicBezTo>
                <a:lnTo>
                  <a:pt x="15218" y="21600"/>
                </a:lnTo>
                <a:cubicBezTo>
                  <a:pt x="15489" y="21600"/>
                  <a:pt x="15709" y="21332"/>
                  <a:pt x="15709" y="21000"/>
                </a:cubicBezTo>
                <a:lnTo>
                  <a:pt x="15709" y="10200"/>
                </a:lnTo>
                <a:cubicBezTo>
                  <a:pt x="15709" y="9869"/>
                  <a:pt x="15489" y="9600"/>
                  <a:pt x="15218" y="9600"/>
                </a:cubicBezTo>
                <a:moveTo>
                  <a:pt x="2945" y="20400"/>
                </a:moveTo>
                <a:lnTo>
                  <a:pt x="982" y="20400"/>
                </a:lnTo>
                <a:lnTo>
                  <a:pt x="982" y="14400"/>
                </a:lnTo>
                <a:lnTo>
                  <a:pt x="2945" y="14400"/>
                </a:lnTo>
                <a:cubicBezTo>
                  <a:pt x="2945" y="14400"/>
                  <a:pt x="2945" y="20400"/>
                  <a:pt x="2945" y="20400"/>
                </a:cubicBezTo>
                <a:close/>
                <a:moveTo>
                  <a:pt x="3436" y="13200"/>
                </a:moveTo>
                <a:lnTo>
                  <a:pt x="491" y="13200"/>
                </a:lnTo>
                <a:cubicBezTo>
                  <a:pt x="220" y="13200"/>
                  <a:pt x="0" y="13469"/>
                  <a:pt x="0" y="13800"/>
                </a:cubicBezTo>
                <a:lnTo>
                  <a:pt x="0" y="21000"/>
                </a:lnTo>
                <a:cubicBezTo>
                  <a:pt x="0" y="21332"/>
                  <a:pt x="220" y="21600"/>
                  <a:pt x="491" y="21600"/>
                </a:cubicBezTo>
                <a:lnTo>
                  <a:pt x="3436" y="21600"/>
                </a:lnTo>
                <a:cubicBezTo>
                  <a:pt x="3707" y="21600"/>
                  <a:pt x="3927" y="21332"/>
                  <a:pt x="3927" y="21000"/>
                </a:cubicBezTo>
                <a:lnTo>
                  <a:pt x="3927" y="13800"/>
                </a:lnTo>
                <a:cubicBezTo>
                  <a:pt x="3927" y="13469"/>
                  <a:pt x="3707" y="13200"/>
                  <a:pt x="3436" y="13200"/>
                </a:cubicBezTo>
              </a:path>
            </a:pathLst>
          </a:custGeom>
          <a:solidFill>
            <a:schemeClr val="bg1"/>
          </a:solidFill>
          <a:ln w="12700">
            <a:miter lim="400000"/>
          </a:ln>
        </p:spPr>
        <p:txBody>
          <a:bodyPr lIns="14284" tIns="14284" rIns="14284" bIns="14284" anchor="ct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defTabSz="17139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b="1">
              <a:latin typeface="Montserrat" pitchFamily="2" charset="77"/>
              <a:ea typeface="Open Sans Semibold" charset="0"/>
              <a:cs typeface="Open Sans Semibold" charset="0"/>
            </a:endParaRPr>
          </a:p>
        </p:txBody>
      </p:sp>
      <p:sp>
        <p:nvSpPr>
          <p:cNvPr id="19" name="Shape 2550">
            <a:extLst>
              <a:ext uri="{FF2B5EF4-FFF2-40B4-BE49-F238E27FC236}">
                <a16:creationId xmlns:a16="http://schemas.microsoft.com/office/drawing/2014/main" id="{268BF81E-A427-45C5-B437-0C8766EDC809}"/>
              </a:ext>
            </a:extLst>
          </p:cNvPr>
          <p:cNvSpPr>
            <a:spLocks noChangeAspect="1"/>
          </p:cNvSpPr>
          <p:nvPr/>
        </p:nvSpPr>
        <p:spPr>
          <a:xfrm>
            <a:off x="4466799" y="1777449"/>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21109" y="7364"/>
                </a:moveTo>
                <a:cubicBezTo>
                  <a:pt x="20838" y="7364"/>
                  <a:pt x="20618" y="7584"/>
                  <a:pt x="20618" y="7855"/>
                </a:cubicBezTo>
                <a:lnTo>
                  <a:pt x="20618" y="18655"/>
                </a:lnTo>
                <a:cubicBezTo>
                  <a:pt x="20618" y="19739"/>
                  <a:pt x="19739" y="20618"/>
                  <a:pt x="18655" y="20618"/>
                </a:cubicBezTo>
                <a:lnTo>
                  <a:pt x="2945" y="20618"/>
                </a:lnTo>
                <a:cubicBezTo>
                  <a:pt x="1861" y="20618"/>
                  <a:pt x="982" y="19739"/>
                  <a:pt x="982" y="18655"/>
                </a:cubicBezTo>
                <a:lnTo>
                  <a:pt x="982" y="2945"/>
                </a:lnTo>
                <a:cubicBezTo>
                  <a:pt x="982" y="1861"/>
                  <a:pt x="1861" y="982"/>
                  <a:pt x="2945" y="982"/>
                </a:cubicBezTo>
                <a:lnTo>
                  <a:pt x="13745" y="982"/>
                </a:lnTo>
                <a:cubicBezTo>
                  <a:pt x="14017" y="982"/>
                  <a:pt x="14236" y="762"/>
                  <a:pt x="14236" y="491"/>
                </a:cubicBezTo>
                <a:cubicBezTo>
                  <a:pt x="14236" y="220"/>
                  <a:pt x="14017" y="0"/>
                  <a:pt x="13745" y="0"/>
                </a:cubicBezTo>
                <a:lnTo>
                  <a:pt x="2945" y="0"/>
                </a:lnTo>
                <a:cubicBezTo>
                  <a:pt x="1318" y="0"/>
                  <a:pt x="0" y="1319"/>
                  <a:pt x="0" y="2945"/>
                </a:cubicBezTo>
                <a:lnTo>
                  <a:pt x="0" y="18655"/>
                </a:lnTo>
                <a:cubicBezTo>
                  <a:pt x="0" y="20282"/>
                  <a:pt x="1318" y="21600"/>
                  <a:pt x="2945" y="21600"/>
                </a:cubicBezTo>
                <a:lnTo>
                  <a:pt x="18655" y="21600"/>
                </a:lnTo>
                <a:cubicBezTo>
                  <a:pt x="20282" y="21600"/>
                  <a:pt x="21600" y="20282"/>
                  <a:pt x="21600" y="18655"/>
                </a:cubicBezTo>
                <a:lnTo>
                  <a:pt x="21600" y="7855"/>
                </a:lnTo>
                <a:cubicBezTo>
                  <a:pt x="21600" y="7584"/>
                  <a:pt x="21380" y="7364"/>
                  <a:pt x="21109" y="7364"/>
                </a:cubicBezTo>
                <a:moveTo>
                  <a:pt x="7006" y="12764"/>
                </a:moveTo>
                <a:lnTo>
                  <a:pt x="8836" y="12764"/>
                </a:lnTo>
                <a:lnTo>
                  <a:pt x="8836" y="14594"/>
                </a:lnTo>
                <a:lnTo>
                  <a:pt x="6627" y="14973"/>
                </a:lnTo>
                <a:cubicBezTo>
                  <a:pt x="6627" y="14973"/>
                  <a:pt x="7006" y="12764"/>
                  <a:pt x="7006" y="12764"/>
                </a:cubicBezTo>
                <a:close/>
                <a:moveTo>
                  <a:pt x="16775" y="2742"/>
                </a:moveTo>
                <a:lnTo>
                  <a:pt x="18858" y="4825"/>
                </a:lnTo>
                <a:lnTo>
                  <a:pt x="9818" y="13865"/>
                </a:lnTo>
                <a:lnTo>
                  <a:pt x="9818" y="11782"/>
                </a:lnTo>
                <a:lnTo>
                  <a:pt x="7736" y="11782"/>
                </a:lnTo>
                <a:cubicBezTo>
                  <a:pt x="7736" y="11782"/>
                  <a:pt x="16775" y="2742"/>
                  <a:pt x="16775" y="2742"/>
                </a:cubicBezTo>
                <a:close/>
                <a:moveTo>
                  <a:pt x="18104" y="1414"/>
                </a:moveTo>
                <a:cubicBezTo>
                  <a:pt x="18371" y="1147"/>
                  <a:pt x="18739" y="982"/>
                  <a:pt x="19145" y="982"/>
                </a:cubicBezTo>
                <a:cubicBezTo>
                  <a:pt x="19959" y="982"/>
                  <a:pt x="20618" y="1642"/>
                  <a:pt x="20618" y="2455"/>
                </a:cubicBezTo>
                <a:cubicBezTo>
                  <a:pt x="20618" y="2861"/>
                  <a:pt x="20453" y="3230"/>
                  <a:pt x="20187" y="3496"/>
                </a:cubicBezTo>
                <a:lnTo>
                  <a:pt x="19552" y="4131"/>
                </a:lnTo>
                <a:lnTo>
                  <a:pt x="17469" y="2048"/>
                </a:lnTo>
                <a:cubicBezTo>
                  <a:pt x="17469" y="2048"/>
                  <a:pt x="18104" y="1414"/>
                  <a:pt x="18104" y="1414"/>
                </a:cubicBezTo>
                <a:close/>
                <a:moveTo>
                  <a:pt x="5400" y="16200"/>
                </a:moveTo>
                <a:lnTo>
                  <a:pt x="9590" y="15481"/>
                </a:lnTo>
                <a:lnTo>
                  <a:pt x="20881" y="4190"/>
                </a:lnTo>
                <a:cubicBezTo>
                  <a:pt x="21325" y="3746"/>
                  <a:pt x="21600" y="3133"/>
                  <a:pt x="21600" y="2455"/>
                </a:cubicBezTo>
                <a:cubicBezTo>
                  <a:pt x="21600" y="1099"/>
                  <a:pt x="20501" y="0"/>
                  <a:pt x="19145" y="0"/>
                </a:cubicBezTo>
                <a:cubicBezTo>
                  <a:pt x="18468" y="0"/>
                  <a:pt x="17854" y="275"/>
                  <a:pt x="17410" y="719"/>
                </a:cubicBezTo>
                <a:lnTo>
                  <a:pt x="6119" y="12010"/>
                </a:lnTo>
                <a:cubicBezTo>
                  <a:pt x="6119" y="12010"/>
                  <a:pt x="5400" y="16200"/>
                  <a:pt x="5400" y="16200"/>
                </a:cubicBezTo>
                <a:close/>
              </a:path>
            </a:pathLst>
          </a:custGeom>
          <a:solidFill>
            <a:schemeClr val="bg1"/>
          </a:solidFill>
          <a:ln w="12700">
            <a:miter lim="400000"/>
          </a:ln>
        </p:spPr>
        <p:txBody>
          <a:bodyPr lIns="14284" tIns="14284" rIns="14284" bIns="14284" anchor="ct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defTabSz="17139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b="1">
              <a:latin typeface="Montserrat" pitchFamily="2" charset="77"/>
              <a:ea typeface="Open Sans Semibold" charset="0"/>
              <a:cs typeface="Open Sans Semibold" charset="0"/>
            </a:endParaRPr>
          </a:p>
        </p:txBody>
      </p:sp>
      <p:sp>
        <p:nvSpPr>
          <p:cNvPr id="20" name="TextBox 67">
            <a:extLst>
              <a:ext uri="{FF2B5EF4-FFF2-40B4-BE49-F238E27FC236}">
                <a16:creationId xmlns:a16="http://schemas.microsoft.com/office/drawing/2014/main" id="{24496A00-70E1-4D3C-8994-2944A11431B3}"/>
              </a:ext>
            </a:extLst>
          </p:cNvPr>
          <p:cNvSpPr txBox="1"/>
          <p:nvPr/>
        </p:nvSpPr>
        <p:spPr>
          <a:xfrm>
            <a:off x="3903634" y="2195216"/>
            <a:ext cx="1482253" cy="507831"/>
          </a:xfrm>
          <a:prstGeom prst="rect">
            <a:avLst/>
          </a:prstGeom>
          <a:noFill/>
        </p:spPr>
        <p:txBody>
          <a:bodyPr wrap="square" rtlCol="0" anchor="ctr" anchorCtr="0">
            <a:spAutoFit/>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algn="ctr"/>
            <a:r>
              <a:rPr lang="es-CO" sz="900" b="1">
                <a:solidFill>
                  <a:schemeClr val="bg1"/>
                </a:solidFill>
                <a:latin typeface="Montserrat" pitchFamily="2" charset="77"/>
                <a:ea typeface="League Spartan" charset="0"/>
                <a:cs typeface="Poppins SemiBold" pitchFamily="2" charset="77"/>
              </a:rPr>
              <a:t>Directivos, Docentes de apoyo y orientadores (as) </a:t>
            </a:r>
          </a:p>
        </p:txBody>
      </p:sp>
      <p:sp>
        <p:nvSpPr>
          <p:cNvPr id="21" name="TextBox 67">
            <a:extLst>
              <a:ext uri="{FF2B5EF4-FFF2-40B4-BE49-F238E27FC236}">
                <a16:creationId xmlns:a16="http://schemas.microsoft.com/office/drawing/2014/main" id="{A2FFEB98-455B-40C3-8085-79B28ECC661B}"/>
              </a:ext>
            </a:extLst>
          </p:cNvPr>
          <p:cNvSpPr txBox="1"/>
          <p:nvPr/>
        </p:nvSpPr>
        <p:spPr>
          <a:xfrm>
            <a:off x="4653596" y="3991573"/>
            <a:ext cx="842298" cy="461665"/>
          </a:xfrm>
          <a:prstGeom prst="rect">
            <a:avLst/>
          </a:prstGeom>
          <a:noFill/>
        </p:spPr>
        <p:txBody>
          <a:bodyPr wrap="square" rtlCol="0" anchor="ctr" anchorCtr="0">
            <a:spAutoFit/>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algn="ctr"/>
            <a:r>
              <a:rPr lang="es-SV" sz="1200" b="1">
                <a:solidFill>
                  <a:schemeClr val="bg1"/>
                </a:solidFill>
                <a:latin typeface="Montserrat" pitchFamily="2" charset="77"/>
                <a:ea typeface="League Spartan" charset="0"/>
                <a:cs typeface="Poppins SemiBold" pitchFamily="2" charset="77"/>
              </a:rPr>
              <a:t>Docentes </a:t>
            </a:r>
            <a:endParaRPr lang="en-US" sz="1200" b="1">
              <a:solidFill>
                <a:schemeClr val="bg1"/>
              </a:solidFill>
              <a:latin typeface="Montserrat" pitchFamily="2" charset="77"/>
              <a:ea typeface="League Spartan" charset="0"/>
              <a:cs typeface="Poppins SemiBold" pitchFamily="2" charset="77"/>
            </a:endParaRPr>
          </a:p>
        </p:txBody>
      </p:sp>
      <p:sp>
        <p:nvSpPr>
          <p:cNvPr id="22" name="TextBox 67">
            <a:extLst>
              <a:ext uri="{FF2B5EF4-FFF2-40B4-BE49-F238E27FC236}">
                <a16:creationId xmlns:a16="http://schemas.microsoft.com/office/drawing/2014/main" id="{E85B0FA2-ECEF-4937-A005-066A4681ACB7}"/>
              </a:ext>
            </a:extLst>
          </p:cNvPr>
          <p:cNvSpPr txBox="1"/>
          <p:nvPr/>
        </p:nvSpPr>
        <p:spPr>
          <a:xfrm>
            <a:off x="3150302" y="3251317"/>
            <a:ext cx="880770" cy="646331"/>
          </a:xfrm>
          <a:prstGeom prst="rect">
            <a:avLst/>
          </a:prstGeom>
          <a:noFill/>
        </p:spPr>
        <p:txBody>
          <a:bodyPr wrap="square" rtlCol="0" anchor="ctr" anchorCtr="0">
            <a:spAutoFit/>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algn="ctr"/>
            <a:r>
              <a:rPr lang="es-CO" sz="900" b="1">
                <a:solidFill>
                  <a:schemeClr val="bg1"/>
                </a:solidFill>
                <a:latin typeface="Montserrat" pitchFamily="2" charset="77"/>
                <a:ea typeface="League Spartan" charset="0"/>
                <a:cs typeface="Poppins SemiBold" pitchFamily="2" charset="77"/>
              </a:rPr>
              <a:t>Equipos nivel</a:t>
            </a:r>
          </a:p>
          <a:p>
            <a:pPr algn="ctr"/>
            <a:r>
              <a:rPr lang="es-CO" sz="900" b="1">
                <a:solidFill>
                  <a:schemeClr val="bg1"/>
                </a:solidFill>
                <a:latin typeface="Montserrat" pitchFamily="2" charset="77"/>
                <a:ea typeface="League Spartan" charset="0"/>
                <a:cs typeface="Poppins SemiBold" pitchFamily="2" charset="77"/>
              </a:rPr>
              <a:t>Local</a:t>
            </a:r>
          </a:p>
          <a:p>
            <a:pPr algn="ctr"/>
            <a:r>
              <a:rPr lang="es-CO" sz="900" b="1">
                <a:solidFill>
                  <a:schemeClr val="bg1"/>
                </a:solidFill>
                <a:latin typeface="Montserrat" pitchFamily="2" charset="77"/>
                <a:ea typeface="League Spartan" charset="0"/>
                <a:cs typeface="Poppins SemiBold" pitchFamily="2" charset="77"/>
              </a:rPr>
              <a:t>y Central </a:t>
            </a:r>
          </a:p>
        </p:txBody>
      </p:sp>
      <p:sp>
        <p:nvSpPr>
          <p:cNvPr id="3" name="CuadroTexto 2">
            <a:extLst>
              <a:ext uri="{FF2B5EF4-FFF2-40B4-BE49-F238E27FC236}">
                <a16:creationId xmlns:a16="http://schemas.microsoft.com/office/drawing/2014/main" id="{513E1EE1-4B7E-DD7F-16E8-056679E12297}"/>
              </a:ext>
            </a:extLst>
          </p:cNvPr>
          <p:cNvSpPr txBox="1"/>
          <p:nvPr/>
        </p:nvSpPr>
        <p:spPr>
          <a:xfrm>
            <a:off x="883494" y="2114425"/>
            <a:ext cx="2509985" cy="1815882"/>
          </a:xfrm>
          <a:prstGeom prst="rect">
            <a:avLst/>
          </a:prstGeom>
          <a:noFill/>
        </p:spPr>
        <p:txBody>
          <a:bodyPr wrap="square">
            <a:spAutoFit/>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r>
              <a:rPr lang="es-MX" sz="1400" dirty="0">
                <a:solidFill>
                  <a:schemeClr val="tx1">
                    <a:lumMod val="65000"/>
                    <a:lumOff val="35000"/>
                  </a:schemeClr>
                </a:solidFill>
                <a:latin typeface="Montserrat" pitchFamily="2" charset="77"/>
                <a:cs typeface="Arial"/>
              </a:rPr>
              <a:t>Atendiendo a la solicitud que realicen los colegios, el desarrollo de la jornada podrá ser acompañado por profesionales que tendrán rol de observadores(as) y participantes.</a:t>
            </a:r>
            <a:endParaRPr lang="es-CO" sz="1400" dirty="0">
              <a:solidFill>
                <a:schemeClr val="tx1">
                  <a:lumMod val="65000"/>
                  <a:lumOff val="35000"/>
                </a:schemeClr>
              </a:solidFill>
              <a:latin typeface="Montserrat" pitchFamily="2" charset="77"/>
              <a:cs typeface="Arial"/>
            </a:endParaRPr>
          </a:p>
        </p:txBody>
      </p:sp>
      <p:sp>
        <p:nvSpPr>
          <p:cNvPr id="4" name="Google Shape;627;g2d312d81aa6_8_0">
            <a:extLst>
              <a:ext uri="{FF2B5EF4-FFF2-40B4-BE49-F238E27FC236}">
                <a16:creationId xmlns:a16="http://schemas.microsoft.com/office/drawing/2014/main" id="{37143B32-BC49-577C-DFA3-88010737940E}"/>
              </a:ext>
            </a:extLst>
          </p:cNvPr>
          <p:cNvSpPr txBox="1"/>
          <p:nvPr/>
        </p:nvSpPr>
        <p:spPr>
          <a:xfrm>
            <a:off x="1191" y="4816828"/>
            <a:ext cx="9141619" cy="326672"/>
          </a:xfrm>
          <a:prstGeom prst="rect">
            <a:avLst/>
          </a:prstGeom>
          <a:solidFill>
            <a:schemeClr val="accent2"/>
          </a:solidFill>
          <a:ln>
            <a:noFill/>
          </a:ln>
        </p:spPr>
        <p:txBody>
          <a:bodyPr spcFirstLastPara="1" wrap="square" lIns="45713" tIns="45713" rIns="45713" bIns="45713" anchor="ctr" anchorCtr="0">
            <a:noAutofit/>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algn="r"/>
            <a:r>
              <a:rPr lang="es-ES" sz="1200" b="1">
                <a:solidFill>
                  <a:srgbClr val="FFFFFF"/>
                </a:solidFill>
                <a:latin typeface="Montserrat" pitchFamily="2" charset="77"/>
                <a:sym typeface="Montserrat"/>
              </a:rPr>
              <a:t>SED 2026</a:t>
            </a:r>
            <a:endParaRPr lang="es-ES" sz="1200" b="1">
              <a:solidFill>
                <a:srgbClr val="FFFFFF"/>
              </a:solidFill>
              <a:latin typeface="Montserrat" pitchFamily="2" charset="77"/>
              <a:cs typeface="Arial"/>
            </a:endParaRPr>
          </a:p>
        </p:txBody>
      </p:sp>
    </p:spTree>
    <p:extLst>
      <p:ext uri="{BB962C8B-B14F-4D97-AF65-F5344CB8AC3E}">
        <p14:creationId xmlns:p14="http://schemas.microsoft.com/office/powerpoint/2010/main" val="39921654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hape 46482">
            <a:extLst>
              <a:ext uri="{FF2B5EF4-FFF2-40B4-BE49-F238E27FC236}">
                <a16:creationId xmlns:a16="http://schemas.microsoft.com/office/drawing/2014/main" id="{FABA1F3D-C54A-AD46-B81D-413C65176292}"/>
              </a:ext>
            </a:extLst>
          </p:cNvPr>
          <p:cNvSpPr/>
          <p:nvPr/>
        </p:nvSpPr>
        <p:spPr>
          <a:xfrm>
            <a:off x="1658713" y="3347278"/>
            <a:ext cx="635988" cy="1828829"/>
          </a:xfrm>
          <a:custGeom>
            <a:avLst/>
            <a:gdLst/>
            <a:ahLst/>
            <a:cxnLst>
              <a:cxn ang="0">
                <a:pos x="wd2" y="hd2"/>
              </a:cxn>
              <a:cxn ang="5400000">
                <a:pos x="wd2" y="hd2"/>
              </a:cxn>
              <a:cxn ang="10800000">
                <a:pos x="wd2" y="hd2"/>
              </a:cxn>
              <a:cxn ang="16200000">
                <a:pos x="wd2" y="hd2"/>
              </a:cxn>
            </a:cxnLst>
            <a:rect l="0" t="0" r="r" b="b"/>
            <a:pathLst>
              <a:path w="21439" h="21600" extrusionOk="0">
                <a:moveTo>
                  <a:pt x="4374" y="0"/>
                </a:moveTo>
                <a:cubicBezTo>
                  <a:pt x="3813" y="0"/>
                  <a:pt x="3308" y="81"/>
                  <a:pt x="2940" y="210"/>
                </a:cubicBezTo>
                <a:cubicBezTo>
                  <a:pt x="2573" y="338"/>
                  <a:pt x="2342" y="515"/>
                  <a:pt x="2342" y="712"/>
                </a:cubicBezTo>
                <a:lnTo>
                  <a:pt x="2342" y="4349"/>
                </a:lnTo>
                <a:lnTo>
                  <a:pt x="2342" y="4805"/>
                </a:lnTo>
                <a:lnTo>
                  <a:pt x="2342" y="6642"/>
                </a:lnTo>
                <a:cubicBezTo>
                  <a:pt x="2216" y="6639"/>
                  <a:pt x="2090" y="6640"/>
                  <a:pt x="1965" y="6645"/>
                </a:cubicBezTo>
                <a:cubicBezTo>
                  <a:pt x="1216" y="6673"/>
                  <a:pt x="548" y="6826"/>
                  <a:pt x="212" y="7061"/>
                </a:cubicBezTo>
                <a:cubicBezTo>
                  <a:pt x="-22" y="7225"/>
                  <a:pt x="-74" y="7421"/>
                  <a:pt x="114" y="7607"/>
                </a:cubicBezTo>
                <a:cubicBezTo>
                  <a:pt x="628" y="8461"/>
                  <a:pt x="1448" y="9291"/>
                  <a:pt x="2563" y="10072"/>
                </a:cubicBezTo>
                <a:cubicBezTo>
                  <a:pt x="3170" y="10498"/>
                  <a:pt x="3866" y="10907"/>
                  <a:pt x="4456" y="11335"/>
                </a:cubicBezTo>
                <a:cubicBezTo>
                  <a:pt x="4970" y="11709"/>
                  <a:pt x="5440" y="12112"/>
                  <a:pt x="5811" y="12517"/>
                </a:cubicBezTo>
                <a:lnTo>
                  <a:pt x="5136" y="21600"/>
                </a:lnTo>
                <a:lnTo>
                  <a:pt x="18342" y="21600"/>
                </a:lnTo>
                <a:lnTo>
                  <a:pt x="17644" y="12280"/>
                </a:lnTo>
                <a:cubicBezTo>
                  <a:pt x="17875" y="12024"/>
                  <a:pt x="18142" y="11774"/>
                  <a:pt x="18424" y="11525"/>
                </a:cubicBezTo>
                <a:cubicBezTo>
                  <a:pt x="19452" y="10614"/>
                  <a:pt x="20903" y="9745"/>
                  <a:pt x="21300" y="8772"/>
                </a:cubicBezTo>
                <a:cubicBezTo>
                  <a:pt x="21526" y="8217"/>
                  <a:pt x="21419" y="7653"/>
                  <a:pt x="21374" y="7093"/>
                </a:cubicBezTo>
                <a:cubicBezTo>
                  <a:pt x="21323" y="6473"/>
                  <a:pt x="21360" y="5853"/>
                  <a:pt x="21365" y="5233"/>
                </a:cubicBezTo>
                <a:cubicBezTo>
                  <a:pt x="21367" y="5036"/>
                  <a:pt x="21143" y="4859"/>
                  <a:pt x="20775" y="4730"/>
                </a:cubicBezTo>
                <a:cubicBezTo>
                  <a:pt x="20408" y="4602"/>
                  <a:pt x="19894" y="4521"/>
                  <a:pt x="19334" y="4521"/>
                </a:cubicBezTo>
                <a:lnTo>
                  <a:pt x="19112" y="4521"/>
                </a:lnTo>
                <a:cubicBezTo>
                  <a:pt x="18551" y="4521"/>
                  <a:pt x="18046" y="4602"/>
                  <a:pt x="17679" y="4730"/>
                </a:cubicBezTo>
                <a:cubicBezTo>
                  <a:pt x="17332" y="4852"/>
                  <a:pt x="17121" y="5018"/>
                  <a:pt x="17097" y="5201"/>
                </a:cubicBezTo>
                <a:lnTo>
                  <a:pt x="16458" y="5164"/>
                </a:lnTo>
                <a:lnTo>
                  <a:pt x="16458" y="4865"/>
                </a:lnTo>
                <a:cubicBezTo>
                  <a:pt x="16458" y="4669"/>
                  <a:pt x="16228" y="4489"/>
                  <a:pt x="15860" y="4360"/>
                </a:cubicBezTo>
                <a:cubicBezTo>
                  <a:pt x="15492" y="4231"/>
                  <a:pt x="14987" y="4154"/>
                  <a:pt x="14426" y="4154"/>
                </a:cubicBezTo>
                <a:lnTo>
                  <a:pt x="14197" y="4154"/>
                </a:lnTo>
                <a:cubicBezTo>
                  <a:pt x="13636" y="4154"/>
                  <a:pt x="13129" y="4231"/>
                  <a:pt x="12763" y="4360"/>
                </a:cubicBezTo>
                <a:cubicBezTo>
                  <a:pt x="12397" y="4489"/>
                  <a:pt x="12173" y="4669"/>
                  <a:pt x="12173" y="4865"/>
                </a:cubicBezTo>
                <a:lnTo>
                  <a:pt x="12173" y="4914"/>
                </a:lnTo>
                <a:lnTo>
                  <a:pt x="11542" y="4880"/>
                </a:lnTo>
                <a:lnTo>
                  <a:pt x="11542" y="4400"/>
                </a:lnTo>
                <a:cubicBezTo>
                  <a:pt x="11542" y="4204"/>
                  <a:pt x="11312" y="4024"/>
                  <a:pt x="10944" y="3895"/>
                </a:cubicBezTo>
                <a:cubicBezTo>
                  <a:pt x="10577" y="3766"/>
                  <a:pt x="10072" y="3689"/>
                  <a:pt x="9511" y="3689"/>
                </a:cubicBezTo>
                <a:lnTo>
                  <a:pt x="9289" y="3689"/>
                </a:lnTo>
                <a:cubicBezTo>
                  <a:pt x="8728" y="3689"/>
                  <a:pt x="8223" y="3766"/>
                  <a:pt x="7856" y="3895"/>
                </a:cubicBezTo>
                <a:cubicBezTo>
                  <a:pt x="7488" y="4024"/>
                  <a:pt x="7258" y="4204"/>
                  <a:pt x="7258" y="4400"/>
                </a:cubicBezTo>
                <a:lnTo>
                  <a:pt x="7258" y="4630"/>
                </a:lnTo>
                <a:lnTo>
                  <a:pt x="6627" y="4593"/>
                </a:lnTo>
                <a:lnTo>
                  <a:pt x="6627" y="712"/>
                </a:lnTo>
                <a:cubicBezTo>
                  <a:pt x="6627" y="515"/>
                  <a:pt x="6405" y="338"/>
                  <a:pt x="6037" y="210"/>
                </a:cubicBezTo>
                <a:cubicBezTo>
                  <a:pt x="5669" y="81"/>
                  <a:pt x="5156" y="0"/>
                  <a:pt x="4595" y="0"/>
                </a:cubicBezTo>
                <a:lnTo>
                  <a:pt x="4374" y="0"/>
                </a:lnTo>
                <a:close/>
              </a:path>
            </a:pathLst>
          </a:custGeom>
          <a:solidFill>
            <a:schemeClr val="bg1">
              <a:lumMod val="85000"/>
            </a:schemeClr>
          </a:solidFill>
          <a:ln w="12700" cap="flat">
            <a:noFill/>
            <a:miter lim="400000"/>
          </a:ln>
          <a:effectLst/>
        </p:spPr>
        <p:txBody>
          <a:bodyPr wrap="square" lIns="20092" tIns="20092" rIns="20092" bIns="20092" numCol="1" anchor="ctr">
            <a:noAutofit/>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endParaRPr sz="1899">
              <a:latin typeface="Montserrat" pitchFamily="2" charset="77"/>
            </a:endParaRPr>
          </a:p>
        </p:txBody>
      </p:sp>
      <p:sp>
        <p:nvSpPr>
          <p:cNvPr id="34" name="Shape 46483">
            <a:extLst>
              <a:ext uri="{FF2B5EF4-FFF2-40B4-BE49-F238E27FC236}">
                <a16:creationId xmlns:a16="http://schemas.microsoft.com/office/drawing/2014/main" id="{39C3B67B-EA26-6D46-875A-D76553C36628}"/>
              </a:ext>
            </a:extLst>
          </p:cNvPr>
          <p:cNvSpPr/>
          <p:nvPr/>
        </p:nvSpPr>
        <p:spPr>
          <a:xfrm>
            <a:off x="3461559" y="3347278"/>
            <a:ext cx="604146" cy="1828829"/>
          </a:xfrm>
          <a:custGeom>
            <a:avLst/>
            <a:gdLst/>
            <a:ahLst/>
            <a:cxnLst>
              <a:cxn ang="0">
                <a:pos x="wd2" y="hd2"/>
              </a:cxn>
              <a:cxn ang="5400000">
                <a:pos x="wd2" y="hd2"/>
              </a:cxn>
              <a:cxn ang="10800000">
                <a:pos x="wd2" y="hd2"/>
              </a:cxn>
              <a:cxn ang="16200000">
                <a:pos x="wd2" y="hd2"/>
              </a:cxn>
            </a:cxnLst>
            <a:rect l="0" t="0" r="r" b="b"/>
            <a:pathLst>
              <a:path w="21523" h="21584" extrusionOk="0">
                <a:moveTo>
                  <a:pt x="10411" y="3"/>
                </a:moveTo>
                <a:cubicBezTo>
                  <a:pt x="9856" y="-16"/>
                  <a:pt x="9330" y="39"/>
                  <a:pt x="8926" y="147"/>
                </a:cubicBezTo>
                <a:cubicBezTo>
                  <a:pt x="8523" y="254"/>
                  <a:pt x="8242" y="414"/>
                  <a:pt x="8184" y="598"/>
                </a:cubicBezTo>
                <a:lnTo>
                  <a:pt x="7376" y="5631"/>
                </a:lnTo>
                <a:lnTo>
                  <a:pt x="6568" y="5599"/>
                </a:lnTo>
                <a:lnTo>
                  <a:pt x="4757" y="1849"/>
                </a:lnTo>
                <a:cubicBezTo>
                  <a:pt x="4699" y="1665"/>
                  <a:pt x="4425" y="1506"/>
                  <a:pt x="4023" y="1398"/>
                </a:cubicBezTo>
                <a:cubicBezTo>
                  <a:pt x="3621" y="1290"/>
                  <a:pt x="3094" y="1233"/>
                  <a:pt x="2538" y="1252"/>
                </a:cubicBezTo>
                <a:lnTo>
                  <a:pt x="2318" y="1260"/>
                </a:lnTo>
                <a:cubicBezTo>
                  <a:pt x="1762" y="1280"/>
                  <a:pt x="1281" y="1373"/>
                  <a:pt x="955" y="1506"/>
                </a:cubicBezTo>
                <a:cubicBezTo>
                  <a:pt x="629" y="1639"/>
                  <a:pt x="456" y="1811"/>
                  <a:pt x="515" y="1995"/>
                </a:cubicBezTo>
                <a:lnTo>
                  <a:pt x="2832" y="7412"/>
                </a:lnTo>
                <a:cubicBezTo>
                  <a:pt x="1722" y="7352"/>
                  <a:pt x="631" y="7551"/>
                  <a:pt x="188" y="7893"/>
                </a:cubicBezTo>
                <a:cubicBezTo>
                  <a:pt x="-17" y="8052"/>
                  <a:pt x="-61" y="8233"/>
                  <a:pt x="90" y="8407"/>
                </a:cubicBezTo>
                <a:cubicBezTo>
                  <a:pt x="754" y="9197"/>
                  <a:pt x="1577" y="9972"/>
                  <a:pt x="2538" y="10729"/>
                </a:cubicBezTo>
                <a:cubicBezTo>
                  <a:pt x="3071" y="11149"/>
                  <a:pt x="3655" y="11561"/>
                  <a:pt x="4252" y="11972"/>
                </a:cubicBezTo>
                <a:cubicBezTo>
                  <a:pt x="4762" y="12323"/>
                  <a:pt x="5338" y="12691"/>
                  <a:pt x="5912" y="13045"/>
                </a:cubicBezTo>
                <a:lnTo>
                  <a:pt x="5239" y="21584"/>
                </a:lnTo>
                <a:lnTo>
                  <a:pt x="18399" y="21584"/>
                </a:lnTo>
                <a:lnTo>
                  <a:pt x="17723" y="13048"/>
                </a:lnTo>
                <a:cubicBezTo>
                  <a:pt x="18349" y="12671"/>
                  <a:pt x="18949" y="12295"/>
                  <a:pt x="19539" y="11916"/>
                </a:cubicBezTo>
                <a:cubicBezTo>
                  <a:pt x="20041" y="11594"/>
                  <a:pt x="20543" y="11266"/>
                  <a:pt x="20871" y="10910"/>
                </a:cubicBezTo>
                <a:cubicBezTo>
                  <a:pt x="21286" y="10459"/>
                  <a:pt x="21353" y="9980"/>
                  <a:pt x="21401" y="9507"/>
                </a:cubicBezTo>
                <a:cubicBezTo>
                  <a:pt x="21510" y="8453"/>
                  <a:pt x="21539" y="7399"/>
                  <a:pt x="21516" y="6345"/>
                </a:cubicBezTo>
                <a:cubicBezTo>
                  <a:pt x="21512" y="6160"/>
                  <a:pt x="21294" y="5993"/>
                  <a:pt x="20928" y="5872"/>
                </a:cubicBezTo>
                <a:cubicBezTo>
                  <a:pt x="20562" y="5750"/>
                  <a:pt x="20051" y="5674"/>
                  <a:pt x="19492" y="5674"/>
                </a:cubicBezTo>
                <a:lnTo>
                  <a:pt x="19272" y="5674"/>
                </a:lnTo>
                <a:cubicBezTo>
                  <a:pt x="18712" y="5671"/>
                  <a:pt x="18203" y="5747"/>
                  <a:pt x="17844" y="5872"/>
                </a:cubicBezTo>
                <a:cubicBezTo>
                  <a:pt x="17633" y="5945"/>
                  <a:pt x="17486" y="6033"/>
                  <a:pt x="17395" y="6131"/>
                </a:cubicBezTo>
                <a:lnTo>
                  <a:pt x="16628" y="6085"/>
                </a:lnTo>
                <a:lnTo>
                  <a:pt x="16628" y="5826"/>
                </a:lnTo>
                <a:cubicBezTo>
                  <a:pt x="16628" y="5640"/>
                  <a:pt x="16399" y="5471"/>
                  <a:pt x="16033" y="5350"/>
                </a:cubicBezTo>
                <a:cubicBezTo>
                  <a:pt x="15667" y="5229"/>
                  <a:pt x="15164" y="5155"/>
                  <a:pt x="14605" y="5155"/>
                </a:cubicBezTo>
                <a:lnTo>
                  <a:pt x="14385" y="5155"/>
                </a:lnTo>
                <a:cubicBezTo>
                  <a:pt x="13826" y="5156"/>
                  <a:pt x="13324" y="5229"/>
                  <a:pt x="12957" y="5350"/>
                </a:cubicBezTo>
                <a:cubicBezTo>
                  <a:pt x="12542" y="5487"/>
                  <a:pt x="12306" y="5683"/>
                  <a:pt x="12361" y="5890"/>
                </a:cubicBezTo>
                <a:lnTo>
                  <a:pt x="11594" y="5858"/>
                </a:lnTo>
                <a:lnTo>
                  <a:pt x="12435" y="747"/>
                </a:lnTo>
                <a:cubicBezTo>
                  <a:pt x="12493" y="563"/>
                  <a:pt x="12321" y="388"/>
                  <a:pt x="11994" y="255"/>
                </a:cubicBezTo>
                <a:cubicBezTo>
                  <a:pt x="11668" y="121"/>
                  <a:pt x="11187" y="28"/>
                  <a:pt x="10632" y="9"/>
                </a:cubicBezTo>
                <a:lnTo>
                  <a:pt x="10411" y="3"/>
                </a:lnTo>
                <a:close/>
              </a:path>
            </a:pathLst>
          </a:custGeom>
          <a:solidFill>
            <a:schemeClr val="bg1">
              <a:lumMod val="85000"/>
            </a:schemeClr>
          </a:solidFill>
          <a:ln w="12700" cap="flat">
            <a:noFill/>
            <a:miter lim="400000"/>
          </a:ln>
          <a:effectLst/>
        </p:spPr>
        <p:txBody>
          <a:bodyPr wrap="square" lIns="20092" tIns="20092" rIns="20092" bIns="20092" numCol="1" anchor="ctr">
            <a:noAutofit/>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endParaRPr sz="1899">
              <a:latin typeface="Montserrat" pitchFamily="2" charset="77"/>
            </a:endParaRPr>
          </a:p>
        </p:txBody>
      </p:sp>
      <p:sp>
        <p:nvSpPr>
          <p:cNvPr id="35" name="Shape 46484">
            <a:extLst>
              <a:ext uri="{FF2B5EF4-FFF2-40B4-BE49-F238E27FC236}">
                <a16:creationId xmlns:a16="http://schemas.microsoft.com/office/drawing/2014/main" id="{E836C05A-B6A7-4540-80E2-F50AF38F7CA0}"/>
              </a:ext>
            </a:extLst>
          </p:cNvPr>
          <p:cNvSpPr/>
          <p:nvPr/>
        </p:nvSpPr>
        <p:spPr>
          <a:xfrm>
            <a:off x="7007680" y="3347278"/>
            <a:ext cx="619362" cy="1828829"/>
          </a:xfrm>
          <a:custGeom>
            <a:avLst/>
            <a:gdLst/>
            <a:ahLst/>
            <a:cxnLst>
              <a:cxn ang="0">
                <a:pos x="wd2" y="hd2"/>
              </a:cxn>
              <a:cxn ang="5400000">
                <a:pos x="wd2" y="hd2"/>
              </a:cxn>
              <a:cxn ang="10800000">
                <a:pos x="wd2" y="hd2"/>
              </a:cxn>
              <a:cxn ang="16200000">
                <a:pos x="wd2" y="hd2"/>
              </a:cxn>
            </a:cxnLst>
            <a:rect l="0" t="0" r="r" b="b"/>
            <a:pathLst>
              <a:path w="21489" h="21585" extrusionOk="0">
                <a:moveTo>
                  <a:pt x="9556" y="3"/>
                </a:moveTo>
                <a:cubicBezTo>
                  <a:pt x="9046" y="-15"/>
                  <a:pt x="8562" y="37"/>
                  <a:pt x="8191" y="138"/>
                </a:cubicBezTo>
                <a:cubicBezTo>
                  <a:pt x="7821" y="240"/>
                  <a:pt x="7563" y="388"/>
                  <a:pt x="7509" y="562"/>
                </a:cubicBezTo>
                <a:lnTo>
                  <a:pt x="6766" y="5345"/>
                </a:lnTo>
                <a:lnTo>
                  <a:pt x="6023" y="5316"/>
                </a:lnTo>
                <a:lnTo>
                  <a:pt x="4365" y="1743"/>
                </a:lnTo>
                <a:cubicBezTo>
                  <a:pt x="4311" y="1569"/>
                  <a:pt x="4060" y="1418"/>
                  <a:pt x="3691" y="1317"/>
                </a:cubicBezTo>
                <a:cubicBezTo>
                  <a:pt x="3322" y="1215"/>
                  <a:pt x="2836" y="1160"/>
                  <a:pt x="2327" y="1179"/>
                </a:cubicBezTo>
                <a:lnTo>
                  <a:pt x="2128" y="1187"/>
                </a:lnTo>
                <a:cubicBezTo>
                  <a:pt x="1618" y="1206"/>
                  <a:pt x="1174" y="1294"/>
                  <a:pt x="875" y="1419"/>
                </a:cubicBezTo>
                <a:cubicBezTo>
                  <a:pt x="577" y="1545"/>
                  <a:pt x="416" y="1704"/>
                  <a:pt x="470" y="1878"/>
                </a:cubicBezTo>
                <a:lnTo>
                  <a:pt x="2594" y="6982"/>
                </a:lnTo>
                <a:cubicBezTo>
                  <a:pt x="1576" y="6925"/>
                  <a:pt x="582" y="7112"/>
                  <a:pt x="176" y="7434"/>
                </a:cubicBezTo>
                <a:cubicBezTo>
                  <a:pt x="-12" y="7583"/>
                  <a:pt x="-58" y="7755"/>
                  <a:pt x="81" y="7919"/>
                </a:cubicBezTo>
                <a:cubicBezTo>
                  <a:pt x="549" y="8678"/>
                  <a:pt x="1306" y="9415"/>
                  <a:pt x="2327" y="10108"/>
                </a:cubicBezTo>
                <a:cubicBezTo>
                  <a:pt x="2979" y="10551"/>
                  <a:pt x="3698" y="10988"/>
                  <a:pt x="4127" y="11463"/>
                </a:cubicBezTo>
                <a:cubicBezTo>
                  <a:pt x="4236" y="11583"/>
                  <a:pt x="4324" y="11705"/>
                  <a:pt x="4391" y="11828"/>
                </a:cubicBezTo>
                <a:cubicBezTo>
                  <a:pt x="4446" y="12001"/>
                  <a:pt x="4494" y="12173"/>
                  <a:pt x="4534" y="12345"/>
                </a:cubicBezTo>
                <a:cubicBezTo>
                  <a:pt x="4895" y="13874"/>
                  <a:pt x="4697" y="15410"/>
                  <a:pt x="4488" y="16942"/>
                </a:cubicBezTo>
                <a:cubicBezTo>
                  <a:pt x="4277" y="18490"/>
                  <a:pt x="4054" y="20037"/>
                  <a:pt x="3821" y="21585"/>
                </a:cubicBezTo>
                <a:lnTo>
                  <a:pt x="17745" y="21585"/>
                </a:lnTo>
                <a:cubicBezTo>
                  <a:pt x="17559" y="18474"/>
                  <a:pt x="17374" y="15363"/>
                  <a:pt x="17188" y="12252"/>
                </a:cubicBezTo>
                <a:cubicBezTo>
                  <a:pt x="17180" y="12109"/>
                  <a:pt x="17171" y="11966"/>
                  <a:pt x="17163" y="11824"/>
                </a:cubicBezTo>
                <a:cubicBezTo>
                  <a:pt x="17322" y="11658"/>
                  <a:pt x="17497" y="11493"/>
                  <a:pt x="17689" y="11331"/>
                </a:cubicBezTo>
                <a:cubicBezTo>
                  <a:pt x="18073" y="11007"/>
                  <a:pt x="18523" y="10692"/>
                  <a:pt x="18859" y="10355"/>
                </a:cubicBezTo>
                <a:cubicBezTo>
                  <a:pt x="19475" y="9738"/>
                  <a:pt x="19658" y="9079"/>
                  <a:pt x="19861" y="8427"/>
                </a:cubicBezTo>
                <a:cubicBezTo>
                  <a:pt x="20119" y="7599"/>
                  <a:pt x="20433" y="6772"/>
                  <a:pt x="20716" y="5944"/>
                </a:cubicBezTo>
                <a:cubicBezTo>
                  <a:pt x="20992" y="5135"/>
                  <a:pt x="21243" y="4325"/>
                  <a:pt x="21467" y="3514"/>
                </a:cubicBezTo>
                <a:cubicBezTo>
                  <a:pt x="21542" y="3343"/>
                  <a:pt x="21426" y="3176"/>
                  <a:pt x="21165" y="3041"/>
                </a:cubicBezTo>
                <a:cubicBezTo>
                  <a:pt x="20941" y="2926"/>
                  <a:pt x="20612" y="2834"/>
                  <a:pt x="20206" y="2783"/>
                </a:cubicBezTo>
                <a:lnTo>
                  <a:pt x="20241" y="2771"/>
                </a:lnTo>
                <a:cubicBezTo>
                  <a:pt x="19736" y="2741"/>
                  <a:pt x="19241" y="2781"/>
                  <a:pt x="18850" y="2874"/>
                </a:cubicBezTo>
                <a:cubicBezTo>
                  <a:pt x="18460" y="2967"/>
                  <a:pt x="18179" y="3111"/>
                  <a:pt x="18090" y="3282"/>
                </a:cubicBezTo>
                <a:lnTo>
                  <a:pt x="16060" y="5809"/>
                </a:lnTo>
                <a:lnTo>
                  <a:pt x="15430" y="5777"/>
                </a:lnTo>
                <a:lnTo>
                  <a:pt x="15438" y="5774"/>
                </a:lnTo>
                <a:lnTo>
                  <a:pt x="15274" y="5768"/>
                </a:lnTo>
                <a:lnTo>
                  <a:pt x="17373" y="1684"/>
                </a:lnTo>
                <a:cubicBezTo>
                  <a:pt x="17462" y="1512"/>
                  <a:pt x="17343" y="1343"/>
                  <a:pt x="17071" y="1211"/>
                </a:cubicBezTo>
                <a:cubicBezTo>
                  <a:pt x="16799" y="1079"/>
                  <a:pt x="16375" y="983"/>
                  <a:pt x="15870" y="952"/>
                </a:cubicBezTo>
                <a:lnTo>
                  <a:pt x="15672" y="941"/>
                </a:lnTo>
                <a:cubicBezTo>
                  <a:pt x="15167" y="910"/>
                  <a:pt x="14680" y="953"/>
                  <a:pt x="14290" y="1046"/>
                </a:cubicBezTo>
                <a:cubicBezTo>
                  <a:pt x="13899" y="1140"/>
                  <a:pt x="13610" y="1283"/>
                  <a:pt x="13521" y="1455"/>
                </a:cubicBezTo>
                <a:lnTo>
                  <a:pt x="11405" y="5571"/>
                </a:lnTo>
                <a:lnTo>
                  <a:pt x="10636" y="5539"/>
                </a:lnTo>
                <a:lnTo>
                  <a:pt x="11405" y="703"/>
                </a:lnTo>
                <a:cubicBezTo>
                  <a:pt x="11458" y="529"/>
                  <a:pt x="11307" y="364"/>
                  <a:pt x="11007" y="238"/>
                </a:cubicBezTo>
                <a:cubicBezTo>
                  <a:pt x="10708" y="112"/>
                  <a:pt x="10265" y="24"/>
                  <a:pt x="9755" y="6"/>
                </a:cubicBezTo>
                <a:lnTo>
                  <a:pt x="9556" y="3"/>
                </a:lnTo>
                <a:close/>
              </a:path>
            </a:pathLst>
          </a:custGeom>
          <a:solidFill>
            <a:schemeClr val="bg1">
              <a:lumMod val="85000"/>
            </a:schemeClr>
          </a:solidFill>
          <a:ln w="12700" cap="flat">
            <a:noFill/>
            <a:miter lim="400000"/>
          </a:ln>
          <a:effectLst/>
        </p:spPr>
        <p:txBody>
          <a:bodyPr wrap="square" lIns="20092" tIns="20092" rIns="20092" bIns="20092" numCol="1" anchor="ctr">
            <a:noAutofit/>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endParaRPr sz="1899">
              <a:latin typeface="Montserrat" pitchFamily="2" charset="77"/>
            </a:endParaRPr>
          </a:p>
        </p:txBody>
      </p:sp>
      <p:sp>
        <p:nvSpPr>
          <p:cNvPr id="37" name="Shape 46486">
            <a:extLst>
              <a:ext uri="{FF2B5EF4-FFF2-40B4-BE49-F238E27FC236}">
                <a16:creationId xmlns:a16="http://schemas.microsoft.com/office/drawing/2014/main" id="{92809B15-444A-1C46-AD65-DCBA4FC18D57}"/>
              </a:ext>
            </a:extLst>
          </p:cNvPr>
          <p:cNvSpPr/>
          <p:nvPr/>
        </p:nvSpPr>
        <p:spPr>
          <a:xfrm>
            <a:off x="5189429" y="3422760"/>
            <a:ext cx="605429" cy="1828829"/>
          </a:xfrm>
          <a:custGeom>
            <a:avLst/>
            <a:gdLst/>
            <a:ahLst/>
            <a:cxnLst>
              <a:cxn ang="0">
                <a:pos x="wd2" y="hd2"/>
              </a:cxn>
              <a:cxn ang="5400000">
                <a:pos x="wd2" y="hd2"/>
              </a:cxn>
              <a:cxn ang="10800000">
                <a:pos x="wd2" y="hd2"/>
              </a:cxn>
              <a:cxn ang="16200000">
                <a:pos x="wd2" y="hd2"/>
              </a:cxn>
            </a:cxnLst>
            <a:rect l="0" t="0" r="r" b="b"/>
            <a:pathLst>
              <a:path w="21502" h="21584" extrusionOk="0">
                <a:moveTo>
                  <a:pt x="10379" y="3"/>
                </a:moveTo>
                <a:cubicBezTo>
                  <a:pt x="9825" y="-16"/>
                  <a:pt x="9301" y="42"/>
                  <a:pt x="8899" y="149"/>
                </a:cubicBezTo>
                <a:cubicBezTo>
                  <a:pt x="8497" y="257"/>
                  <a:pt x="8217" y="414"/>
                  <a:pt x="8158" y="598"/>
                </a:cubicBezTo>
                <a:lnTo>
                  <a:pt x="7353" y="5674"/>
                </a:lnTo>
                <a:lnTo>
                  <a:pt x="6548" y="5642"/>
                </a:lnTo>
                <a:lnTo>
                  <a:pt x="4742" y="1849"/>
                </a:lnTo>
                <a:cubicBezTo>
                  <a:pt x="4684" y="1665"/>
                  <a:pt x="4411" y="1506"/>
                  <a:pt x="4010" y="1398"/>
                </a:cubicBezTo>
                <a:cubicBezTo>
                  <a:pt x="3609" y="1290"/>
                  <a:pt x="3084" y="1233"/>
                  <a:pt x="2530" y="1252"/>
                </a:cubicBezTo>
                <a:lnTo>
                  <a:pt x="2310" y="1260"/>
                </a:lnTo>
                <a:cubicBezTo>
                  <a:pt x="1756" y="1280"/>
                  <a:pt x="1277" y="1373"/>
                  <a:pt x="952" y="1506"/>
                </a:cubicBezTo>
                <a:cubicBezTo>
                  <a:pt x="627" y="1639"/>
                  <a:pt x="455" y="1811"/>
                  <a:pt x="513" y="1995"/>
                </a:cubicBezTo>
                <a:lnTo>
                  <a:pt x="2823" y="7412"/>
                </a:lnTo>
                <a:cubicBezTo>
                  <a:pt x="1716" y="7352"/>
                  <a:pt x="629" y="7551"/>
                  <a:pt x="187" y="7893"/>
                </a:cubicBezTo>
                <a:cubicBezTo>
                  <a:pt x="-17" y="8052"/>
                  <a:pt x="-61" y="8233"/>
                  <a:pt x="90" y="8407"/>
                </a:cubicBezTo>
                <a:cubicBezTo>
                  <a:pt x="749" y="9197"/>
                  <a:pt x="1568" y="9973"/>
                  <a:pt x="2530" y="10729"/>
                </a:cubicBezTo>
                <a:cubicBezTo>
                  <a:pt x="3056" y="11142"/>
                  <a:pt x="3627" y="11550"/>
                  <a:pt x="4401" y="11918"/>
                </a:cubicBezTo>
                <a:cubicBezTo>
                  <a:pt x="4783" y="12100"/>
                  <a:pt x="5214" y="12271"/>
                  <a:pt x="5533" y="12466"/>
                </a:cubicBezTo>
                <a:cubicBezTo>
                  <a:pt x="5966" y="12731"/>
                  <a:pt x="6178" y="13030"/>
                  <a:pt x="6147" y="13331"/>
                </a:cubicBezTo>
                <a:lnTo>
                  <a:pt x="5222" y="21584"/>
                </a:lnTo>
                <a:lnTo>
                  <a:pt x="18342" y="21584"/>
                </a:lnTo>
                <a:lnTo>
                  <a:pt x="17691" y="13333"/>
                </a:lnTo>
                <a:cubicBezTo>
                  <a:pt x="17751" y="13178"/>
                  <a:pt x="17865" y="13026"/>
                  <a:pt x="18033" y="12880"/>
                </a:cubicBezTo>
                <a:cubicBezTo>
                  <a:pt x="18165" y="12765"/>
                  <a:pt x="18329" y="12655"/>
                  <a:pt x="18496" y="12546"/>
                </a:cubicBezTo>
                <a:cubicBezTo>
                  <a:pt x="19413" y="11948"/>
                  <a:pt x="20442" y="11366"/>
                  <a:pt x="20945" y="10696"/>
                </a:cubicBezTo>
                <a:cubicBezTo>
                  <a:pt x="21238" y="10306"/>
                  <a:pt x="21322" y="9898"/>
                  <a:pt x="21376" y="9494"/>
                </a:cubicBezTo>
                <a:cubicBezTo>
                  <a:pt x="21514" y="8444"/>
                  <a:pt x="21539" y="7395"/>
                  <a:pt x="21449" y="6345"/>
                </a:cubicBezTo>
                <a:cubicBezTo>
                  <a:pt x="21449" y="6159"/>
                  <a:pt x="21228" y="5993"/>
                  <a:pt x="20863" y="5872"/>
                </a:cubicBezTo>
                <a:cubicBezTo>
                  <a:pt x="20498" y="5750"/>
                  <a:pt x="19989" y="5674"/>
                  <a:pt x="19432" y="5674"/>
                </a:cubicBezTo>
                <a:lnTo>
                  <a:pt x="19212" y="5674"/>
                </a:lnTo>
                <a:cubicBezTo>
                  <a:pt x="18933" y="5673"/>
                  <a:pt x="18665" y="5691"/>
                  <a:pt x="18423" y="5726"/>
                </a:cubicBezTo>
                <a:cubicBezTo>
                  <a:pt x="18184" y="5759"/>
                  <a:pt x="17968" y="5809"/>
                  <a:pt x="17789" y="5872"/>
                </a:cubicBezTo>
                <a:cubicBezTo>
                  <a:pt x="17563" y="5950"/>
                  <a:pt x="17404" y="6047"/>
                  <a:pt x="17325" y="6153"/>
                </a:cubicBezTo>
                <a:lnTo>
                  <a:pt x="16593" y="6123"/>
                </a:lnTo>
                <a:lnTo>
                  <a:pt x="18879" y="1787"/>
                </a:lnTo>
                <a:cubicBezTo>
                  <a:pt x="18975" y="1605"/>
                  <a:pt x="18841" y="1428"/>
                  <a:pt x="18545" y="1287"/>
                </a:cubicBezTo>
                <a:cubicBezTo>
                  <a:pt x="18250" y="1147"/>
                  <a:pt x="17792" y="1044"/>
                  <a:pt x="17244" y="1012"/>
                </a:cubicBezTo>
                <a:lnTo>
                  <a:pt x="17032" y="998"/>
                </a:lnTo>
                <a:cubicBezTo>
                  <a:pt x="16484" y="966"/>
                  <a:pt x="15944" y="1010"/>
                  <a:pt x="15520" y="1109"/>
                </a:cubicBezTo>
                <a:cubicBezTo>
                  <a:pt x="15095" y="1208"/>
                  <a:pt x="14787" y="1362"/>
                  <a:pt x="14690" y="1544"/>
                </a:cubicBezTo>
                <a:lnTo>
                  <a:pt x="12396" y="5915"/>
                </a:lnTo>
                <a:lnTo>
                  <a:pt x="11558" y="5880"/>
                </a:lnTo>
                <a:lnTo>
                  <a:pt x="12396" y="747"/>
                </a:lnTo>
                <a:cubicBezTo>
                  <a:pt x="12454" y="563"/>
                  <a:pt x="12282" y="388"/>
                  <a:pt x="11957" y="255"/>
                </a:cubicBezTo>
                <a:cubicBezTo>
                  <a:pt x="11631" y="121"/>
                  <a:pt x="11153" y="28"/>
                  <a:pt x="10599" y="9"/>
                </a:cubicBezTo>
                <a:lnTo>
                  <a:pt x="10379" y="3"/>
                </a:lnTo>
                <a:close/>
              </a:path>
            </a:pathLst>
          </a:custGeom>
          <a:solidFill>
            <a:schemeClr val="bg1">
              <a:lumMod val="85000"/>
            </a:schemeClr>
          </a:solidFill>
          <a:ln w="12700" cap="flat">
            <a:noFill/>
            <a:miter lim="400000"/>
          </a:ln>
          <a:effectLst/>
        </p:spPr>
        <p:txBody>
          <a:bodyPr wrap="square" lIns="20092" tIns="20092" rIns="20092" bIns="20092" numCol="1" anchor="ctr">
            <a:noAutofit/>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endParaRPr sz="1899">
              <a:latin typeface="Montserrat" pitchFamily="2" charset="77"/>
            </a:endParaRPr>
          </a:p>
        </p:txBody>
      </p:sp>
      <p:sp>
        <p:nvSpPr>
          <p:cNvPr id="29" name="Shape 46488">
            <a:extLst>
              <a:ext uri="{FF2B5EF4-FFF2-40B4-BE49-F238E27FC236}">
                <a16:creationId xmlns:a16="http://schemas.microsoft.com/office/drawing/2014/main" id="{10812663-49DB-8544-A992-5B1029F73BD4}"/>
              </a:ext>
            </a:extLst>
          </p:cNvPr>
          <p:cNvSpPr/>
          <p:nvPr/>
        </p:nvSpPr>
        <p:spPr>
          <a:xfrm rot="5400000" flipH="1">
            <a:off x="1135893" y="1895123"/>
            <a:ext cx="1828829" cy="1740448"/>
          </a:xfrm>
          <a:custGeom>
            <a:avLst/>
            <a:gdLst/>
            <a:ahLst/>
            <a:cxnLst>
              <a:cxn ang="0">
                <a:pos x="wd2" y="hd2"/>
              </a:cxn>
              <a:cxn ang="5400000">
                <a:pos x="wd2" y="hd2"/>
              </a:cxn>
              <a:cxn ang="10800000">
                <a:pos x="wd2" y="hd2"/>
              </a:cxn>
              <a:cxn ang="16200000">
                <a:pos x="wd2" y="hd2"/>
              </a:cxn>
            </a:cxnLst>
            <a:rect l="0" t="0" r="r" b="b"/>
            <a:pathLst>
              <a:path w="21600" h="21600" extrusionOk="0">
                <a:moveTo>
                  <a:pt x="4503" y="0"/>
                </a:moveTo>
                <a:cubicBezTo>
                  <a:pt x="3064" y="0"/>
                  <a:pt x="1896" y="1280"/>
                  <a:pt x="1896" y="2858"/>
                </a:cubicBezTo>
                <a:lnTo>
                  <a:pt x="1896" y="9446"/>
                </a:lnTo>
                <a:lnTo>
                  <a:pt x="0" y="10876"/>
                </a:lnTo>
                <a:lnTo>
                  <a:pt x="1896" y="12312"/>
                </a:lnTo>
                <a:lnTo>
                  <a:pt x="1896" y="18742"/>
                </a:lnTo>
                <a:cubicBezTo>
                  <a:pt x="1896" y="20320"/>
                  <a:pt x="3064" y="21600"/>
                  <a:pt x="4503" y="21600"/>
                </a:cubicBezTo>
                <a:lnTo>
                  <a:pt x="18993" y="21600"/>
                </a:lnTo>
                <a:cubicBezTo>
                  <a:pt x="20432" y="21600"/>
                  <a:pt x="21600" y="20320"/>
                  <a:pt x="21600" y="18742"/>
                </a:cubicBezTo>
                <a:lnTo>
                  <a:pt x="21600" y="2858"/>
                </a:lnTo>
                <a:cubicBezTo>
                  <a:pt x="21600" y="1280"/>
                  <a:pt x="20432" y="0"/>
                  <a:pt x="18993" y="0"/>
                </a:cubicBezTo>
                <a:lnTo>
                  <a:pt x="4503" y="0"/>
                </a:lnTo>
                <a:close/>
              </a:path>
            </a:pathLst>
          </a:custGeom>
          <a:solidFill>
            <a:srgbClr val="4196B8"/>
          </a:solidFill>
          <a:ln w="12700" cap="flat">
            <a:noFill/>
            <a:miter lim="400000"/>
          </a:ln>
          <a:effectLst/>
        </p:spPr>
        <p:txBody>
          <a:bodyPr wrap="square" lIns="0" tIns="0" rIns="0" bIns="0" numCol="1" anchor="t">
            <a:noAutofit/>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endParaRPr sz="1899">
              <a:latin typeface="Montserrat" pitchFamily="2" charset="77"/>
            </a:endParaRPr>
          </a:p>
        </p:txBody>
      </p:sp>
      <p:sp>
        <p:nvSpPr>
          <p:cNvPr id="25" name="Shape 46493">
            <a:extLst>
              <a:ext uri="{FF2B5EF4-FFF2-40B4-BE49-F238E27FC236}">
                <a16:creationId xmlns:a16="http://schemas.microsoft.com/office/drawing/2014/main" id="{FEE676C4-64DA-8045-83AB-D66EA1A9D4AC}"/>
              </a:ext>
            </a:extLst>
          </p:cNvPr>
          <p:cNvSpPr/>
          <p:nvPr/>
        </p:nvSpPr>
        <p:spPr>
          <a:xfrm rot="5400000" flipH="1">
            <a:off x="3035201" y="1800961"/>
            <a:ext cx="1571828" cy="1671770"/>
          </a:xfrm>
          <a:custGeom>
            <a:avLst/>
            <a:gdLst/>
            <a:ahLst/>
            <a:cxnLst>
              <a:cxn ang="0">
                <a:pos x="wd2" y="hd2"/>
              </a:cxn>
              <a:cxn ang="5400000">
                <a:pos x="wd2" y="hd2"/>
              </a:cxn>
              <a:cxn ang="10800000">
                <a:pos x="wd2" y="hd2"/>
              </a:cxn>
              <a:cxn ang="16200000">
                <a:pos x="wd2" y="hd2"/>
              </a:cxn>
            </a:cxnLst>
            <a:rect l="0" t="0" r="r" b="b"/>
            <a:pathLst>
              <a:path w="21600" h="21600" extrusionOk="0">
                <a:moveTo>
                  <a:pt x="4503" y="0"/>
                </a:moveTo>
                <a:cubicBezTo>
                  <a:pt x="3064" y="0"/>
                  <a:pt x="1896" y="1280"/>
                  <a:pt x="1896" y="2858"/>
                </a:cubicBezTo>
                <a:lnTo>
                  <a:pt x="1896" y="9446"/>
                </a:lnTo>
                <a:lnTo>
                  <a:pt x="0" y="10876"/>
                </a:lnTo>
                <a:lnTo>
                  <a:pt x="1896" y="12312"/>
                </a:lnTo>
                <a:lnTo>
                  <a:pt x="1896" y="18742"/>
                </a:lnTo>
                <a:cubicBezTo>
                  <a:pt x="1896" y="20320"/>
                  <a:pt x="3064" y="21600"/>
                  <a:pt x="4503" y="21600"/>
                </a:cubicBezTo>
                <a:lnTo>
                  <a:pt x="18993" y="21600"/>
                </a:lnTo>
                <a:cubicBezTo>
                  <a:pt x="20432" y="21600"/>
                  <a:pt x="21600" y="20320"/>
                  <a:pt x="21600" y="18742"/>
                </a:cubicBezTo>
                <a:lnTo>
                  <a:pt x="21600" y="2858"/>
                </a:lnTo>
                <a:cubicBezTo>
                  <a:pt x="21600" y="1280"/>
                  <a:pt x="20432" y="0"/>
                  <a:pt x="18993" y="0"/>
                </a:cubicBezTo>
                <a:lnTo>
                  <a:pt x="4503" y="0"/>
                </a:lnTo>
                <a:close/>
              </a:path>
            </a:pathLst>
          </a:custGeom>
          <a:solidFill>
            <a:schemeClr val="accent2"/>
          </a:solidFill>
          <a:ln w="12700" cap="flat">
            <a:noFill/>
            <a:miter lim="400000"/>
          </a:ln>
          <a:effectLst/>
        </p:spPr>
        <p:txBody>
          <a:bodyPr wrap="square" lIns="0" tIns="0" rIns="0" bIns="0" numCol="1" anchor="t">
            <a:noAutofit/>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endParaRPr sz="1899">
              <a:latin typeface="Montserrat" pitchFamily="2" charset="77"/>
            </a:endParaRPr>
          </a:p>
        </p:txBody>
      </p:sp>
      <p:sp>
        <p:nvSpPr>
          <p:cNvPr id="21" name="Shape 46498">
            <a:extLst>
              <a:ext uri="{FF2B5EF4-FFF2-40B4-BE49-F238E27FC236}">
                <a16:creationId xmlns:a16="http://schemas.microsoft.com/office/drawing/2014/main" id="{53AAEBB2-B12E-A84F-8523-B894E8AC61DC}"/>
              </a:ext>
            </a:extLst>
          </p:cNvPr>
          <p:cNvSpPr/>
          <p:nvPr/>
        </p:nvSpPr>
        <p:spPr>
          <a:xfrm rot="5400000" flipH="1">
            <a:off x="4782852" y="1905194"/>
            <a:ext cx="1687796" cy="1579270"/>
          </a:xfrm>
          <a:custGeom>
            <a:avLst/>
            <a:gdLst/>
            <a:ahLst/>
            <a:cxnLst>
              <a:cxn ang="0">
                <a:pos x="wd2" y="hd2"/>
              </a:cxn>
              <a:cxn ang="5400000">
                <a:pos x="wd2" y="hd2"/>
              </a:cxn>
              <a:cxn ang="10800000">
                <a:pos x="wd2" y="hd2"/>
              </a:cxn>
              <a:cxn ang="16200000">
                <a:pos x="wd2" y="hd2"/>
              </a:cxn>
            </a:cxnLst>
            <a:rect l="0" t="0" r="r" b="b"/>
            <a:pathLst>
              <a:path w="21600" h="21600" extrusionOk="0">
                <a:moveTo>
                  <a:pt x="4503" y="0"/>
                </a:moveTo>
                <a:cubicBezTo>
                  <a:pt x="3064" y="0"/>
                  <a:pt x="1896" y="1280"/>
                  <a:pt x="1896" y="2858"/>
                </a:cubicBezTo>
                <a:lnTo>
                  <a:pt x="1896" y="9446"/>
                </a:lnTo>
                <a:lnTo>
                  <a:pt x="0" y="10876"/>
                </a:lnTo>
                <a:lnTo>
                  <a:pt x="1896" y="12312"/>
                </a:lnTo>
                <a:lnTo>
                  <a:pt x="1896" y="18742"/>
                </a:lnTo>
                <a:cubicBezTo>
                  <a:pt x="1896" y="20320"/>
                  <a:pt x="3064" y="21600"/>
                  <a:pt x="4503" y="21600"/>
                </a:cubicBezTo>
                <a:lnTo>
                  <a:pt x="18993" y="21600"/>
                </a:lnTo>
                <a:cubicBezTo>
                  <a:pt x="20432" y="21600"/>
                  <a:pt x="21600" y="20320"/>
                  <a:pt x="21600" y="18742"/>
                </a:cubicBezTo>
                <a:lnTo>
                  <a:pt x="21600" y="2858"/>
                </a:lnTo>
                <a:cubicBezTo>
                  <a:pt x="21600" y="1280"/>
                  <a:pt x="20432" y="0"/>
                  <a:pt x="18993" y="0"/>
                </a:cubicBezTo>
                <a:lnTo>
                  <a:pt x="4503" y="0"/>
                </a:lnTo>
                <a:close/>
              </a:path>
            </a:pathLst>
          </a:custGeom>
          <a:solidFill>
            <a:srgbClr val="942092"/>
          </a:solidFill>
          <a:ln w="12700" cap="flat">
            <a:noFill/>
            <a:miter lim="400000"/>
          </a:ln>
          <a:effectLst/>
        </p:spPr>
        <p:txBody>
          <a:bodyPr wrap="square" lIns="0" tIns="0" rIns="0" bIns="0" numCol="1" anchor="t">
            <a:noAutofit/>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endParaRPr sz="1899">
              <a:latin typeface="Montserrat" pitchFamily="2" charset="77"/>
            </a:endParaRPr>
          </a:p>
        </p:txBody>
      </p:sp>
      <p:sp>
        <p:nvSpPr>
          <p:cNvPr id="17" name="Shape 46503">
            <a:extLst>
              <a:ext uri="{FF2B5EF4-FFF2-40B4-BE49-F238E27FC236}">
                <a16:creationId xmlns:a16="http://schemas.microsoft.com/office/drawing/2014/main" id="{1FD76EB9-0674-F740-8D52-332D4F62C2D2}"/>
              </a:ext>
            </a:extLst>
          </p:cNvPr>
          <p:cNvSpPr/>
          <p:nvPr/>
        </p:nvSpPr>
        <p:spPr>
          <a:xfrm rot="5400000" flipH="1">
            <a:off x="6712513" y="1766617"/>
            <a:ext cx="1571826" cy="1740447"/>
          </a:xfrm>
          <a:custGeom>
            <a:avLst/>
            <a:gdLst/>
            <a:ahLst/>
            <a:cxnLst>
              <a:cxn ang="0">
                <a:pos x="wd2" y="hd2"/>
              </a:cxn>
              <a:cxn ang="5400000">
                <a:pos x="wd2" y="hd2"/>
              </a:cxn>
              <a:cxn ang="10800000">
                <a:pos x="wd2" y="hd2"/>
              </a:cxn>
              <a:cxn ang="16200000">
                <a:pos x="wd2" y="hd2"/>
              </a:cxn>
            </a:cxnLst>
            <a:rect l="0" t="0" r="r" b="b"/>
            <a:pathLst>
              <a:path w="21600" h="21600" extrusionOk="0">
                <a:moveTo>
                  <a:pt x="4503" y="0"/>
                </a:moveTo>
                <a:cubicBezTo>
                  <a:pt x="3064" y="0"/>
                  <a:pt x="1896" y="1280"/>
                  <a:pt x="1896" y="2858"/>
                </a:cubicBezTo>
                <a:lnTo>
                  <a:pt x="1896" y="9446"/>
                </a:lnTo>
                <a:lnTo>
                  <a:pt x="0" y="10876"/>
                </a:lnTo>
                <a:lnTo>
                  <a:pt x="1896" y="12312"/>
                </a:lnTo>
                <a:lnTo>
                  <a:pt x="1896" y="18742"/>
                </a:lnTo>
                <a:cubicBezTo>
                  <a:pt x="1896" y="20320"/>
                  <a:pt x="3064" y="21600"/>
                  <a:pt x="4503" y="21600"/>
                </a:cubicBezTo>
                <a:lnTo>
                  <a:pt x="18993" y="21600"/>
                </a:lnTo>
                <a:cubicBezTo>
                  <a:pt x="20432" y="21600"/>
                  <a:pt x="21600" y="20320"/>
                  <a:pt x="21600" y="18742"/>
                </a:cubicBezTo>
                <a:lnTo>
                  <a:pt x="21600" y="2858"/>
                </a:lnTo>
                <a:cubicBezTo>
                  <a:pt x="21600" y="1280"/>
                  <a:pt x="20432" y="0"/>
                  <a:pt x="18993" y="0"/>
                </a:cubicBezTo>
                <a:lnTo>
                  <a:pt x="4503" y="0"/>
                </a:lnTo>
                <a:close/>
              </a:path>
            </a:pathLst>
          </a:custGeom>
          <a:solidFill>
            <a:schemeClr val="accent4"/>
          </a:solidFill>
          <a:ln w="12700" cap="flat">
            <a:noFill/>
            <a:miter lim="400000"/>
          </a:ln>
          <a:effectLst/>
        </p:spPr>
        <p:txBody>
          <a:bodyPr wrap="square" lIns="0" tIns="0" rIns="0" bIns="0" numCol="1" anchor="t">
            <a:noAutofit/>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r>
              <a:rPr lang="es-MX" sz="1200">
                <a:latin typeface="Montserrat" pitchFamily="2" charset="77"/>
              </a:rPr>
              <a:t>.</a:t>
            </a:r>
            <a:endParaRPr sz="1899">
              <a:latin typeface="Montserrat" pitchFamily="2" charset="77"/>
            </a:endParaRPr>
          </a:p>
        </p:txBody>
      </p:sp>
      <p:sp>
        <p:nvSpPr>
          <p:cNvPr id="40" name="TextBox 39">
            <a:extLst>
              <a:ext uri="{FF2B5EF4-FFF2-40B4-BE49-F238E27FC236}">
                <a16:creationId xmlns:a16="http://schemas.microsoft.com/office/drawing/2014/main" id="{4F7C04F3-7CCE-184B-8FEF-62BA96BA43D7}"/>
              </a:ext>
            </a:extLst>
          </p:cNvPr>
          <p:cNvSpPr txBox="1"/>
          <p:nvPr/>
        </p:nvSpPr>
        <p:spPr>
          <a:xfrm>
            <a:off x="603900" y="203404"/>
            <a:ext cx="6010588" cy="461665"/>
          </a:xfrm>
          <a:prstGeom prst="rect">
            <a:avLst/>
          </a:prstGeom>
          <a:noFill/>
        </p:spPr>
        <p:txBody>
          <a:bodyPr wrap="square" lIns="91440" tIns="45720" rIns="91440" bIns="45720" rtlCol="0" anchor="t">
            <a:spAutoFit/>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algn="ctr"/>
            <a:r>
              <a:rPr lang="es-MX" sz="2400" b="1" dirty="0">
                <a:solidFill>
                  <a:srgbClr val="4196B8"/>
                </a:solidFill>
                <a:latin typeface="Montserrat" pitchFamily="2" charset="77"/>
              </a:rPr>
              <a:t>Sobre</a:t>
            </a:r>
            <a:r>
              <a:rPr lang="es-MX" sz="2400" b="1" i="0" u="none" strike="noStrike" dirty="0">
                <a:solidFill>
                  <a:srgbClr val="4196B8"/>
                </a:solidFill>
                <a:effectLst/>
                <a:latin typeface="Montserrat" pitchFamily="2" charset="77"/>
              </a:rPr>
              <a:t> el abordaje metodológico</a:t>
            </a:r>
            <a:r>
              <a:rPr lang="es-MX" sz="2400" b="0" i="0" dirty="0">
                <a:solidFill>
                  <a:srgbClr val="4196B8"/>
                </a:solidFill>
                <a:effectLst/>
                <a:latin typeface="Montserrat" pitchFamily="2" charset="77"/>
              </a:rPr>
              <a:t>​</a:t>
            </a:r>
            <a:endParaRPr lang="en-US" sz="2400" b="1" dirty="0">
              <a:solidFill>
                <a:srgbClr val="4196B8"/>
              </a:solidFill>
              <a:latin typeface="Montserrat" pitchFamily="2" charset="77"/>
              <a:cs typeface="Poppins" pitchFamily="2" charset="77"/>
            </a:endParaRPr>
          </a:p>
        </p:txBody>
      </p:sp>
      <p:sp>
        <p:nvSpPr>
          <p:cNvPr id="43" name="Subtitle 2">
            <a:extLst>
              <a:ext uri="{FF2B5EF4-FFF2-40B4-BE49-F238E27FC236}">
                <a16:creationId xmlns:a16="http://schemas.microsoft.com/office/drawing/2014/main" id="{9E04BE31-E134-F741-8D6A-829FEAE78D89}"/>
              </a:ext>
            </a:extLst>
          </p:cNvPr>
          <p:cNvSpPr txBox="1">
            <a:spLocks/>
          </p:cNvSpPr>
          <p:nvPr/>
        </p:nvSpPr>
        <p:spPr>
          <a:xfrm>
            <a:off x="1362832" y="1998445"/>
            <a:ext cx="1377585" cy="1359924"/>
          </a:xfrm>
          <a:prstGeom prst="rect">
            <a:avLst/>
          </a:prstGeom>
        </p:spPr>
        <p:txBody>
          <a:bodyPr vert="horz" wrap="square" lIns="34290" tIns="17145" rIns="34290" bIns="17145" rtlCol="0">
            <a:spAutoFit/>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a:lnSpc>
                <a:spcPts val="1313"/>
              </a:lnSpc>
            </a:pPr>
            <a:r>
              <a:rPr lang="es-MX" sz="1050" b="1" dirty="0">
                <a:solidFill>
                  <a:schemeClr val="bg1"/>
                </a:solidFill>
                <a:latin typeface="Montserrat" pitchFamily="2" charset="77"/>
              </a:rPr>
              <a:t>Conceptualización en Plenaria:</a:t>
            </a:r>
            <a:r>
              <a:rPr lang="es-MX" sz="1050" dirty="0">
                <a:solidFill>
                  <a:schemeClr val="bg1"/>
                </a:solidFill>
                <a:latin typeface="Montserrat" pitchFamily="2" charset="77"/>
              </a:rPr>
              <a:t> Definir un marco común sobre educación inclusiva e identificación de barreras.</a:t>
            </a:r>
            <a:r>
              <a:rPr lang="en-US" sz="1050" dirty="0">
                <a:solidFill>
                  <a:schemeClr val="bg1"/>
                </a:solidFill>
                <a:latin typeface="Montserrat" pitchFamily="2" charset="77"/>
                <a:ea typeface="Lato Light" panose="020F0502020204030203" pitchFamily="34" charset="0"/>
                <a:cs typeface="Mukta ExtraLight" panose="020B0000000000000000" pitchFamily="34" charset="77"/>
              </a:rPr>
              <a:t>.</a:t>
            </a:r>
          </a:p>
        </p:txBody>
      </p:sp>
      <p:sp>
        <p:nvSpPr>
          <p:cNvPr id="45" name="Subtitle 2">
            <a:extLst>
              <a:ext uri="{FF2B5EF4-FFF2-40B4-BE49-F238E27FC236}">
                <a16:creationId xmlns:a16="http://schemas.microsoft.com/office/drawing/2014/main" id="{E6185969-8D61-7B44-81BA-1A39E409BD7F}"/>
              </a:ext>
            </a:extLst>
          </p:cNvPr>
          <p:cNvSpPr txBox="1">
            <a:spLocks/>
          </p:cNvSpPr>
          <p:nvPr/>
        </p:nvSpPr>
        <p:spPr>
          <a:xfrm>
            <a:off x="3111353" y="2036566"/>
            <a:ext cx="1463222" cy="1026499"/>
          </a:xfrm>
          <a:prstGeom prst="rect">
            <a:avLst/>
          </a:prstGeom>
        </p:spPr>
        <p:txBody>
          <a:bodyPr vert="horz" wrap="square" lIns="34290" tIns="17145" rIns="34290" bIns="17145" rtlCol="0">
            <a:spAutoFit/>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a:lnSpc>
                <a:spcPts val="1313"/>
              </a:lnSpc>
            </a:pPr>
            <a:r>
              <a:rPr lang="es-CO" sz="1050" b="1" dirty="0">
                <a:solidFill>
                  <a:schemeClr val="bg1"/>
                </a:solidFill>
                <a:latin typeface="Montserrat" pitchFamily="2" charset="77"/>
              </a:rPr>
              <a:t>Análisis por Grupos:</a:t>
            </a:r>
            <a:r>
              <a:rPr lang="es-CO" sz="1050" dirty="0">
                <a:solidFill>
                  <a:schemeClr val="bg1"/>
                </a:solidFill>
                <a:latin typeface="Montserrat" pitchFamily="2" charset="77"/>
              </a:rPr>
              <a:t> Identificar barreras contextuales mediante el estudio de casos por áreas y grados</a:t>
            </a:r>
            <a:r>
              <a:rPr lang="es-CO" sz="506" dirty="0">
                <a:solidFill>
                  <a:schemeClr val="bg1"/>
                </a:solidFill>
                <a:latin typeface="Montserrat" pitchFamily="2" charset="77"/>
              </a:rPr>
              <a:t>.</a:t>
            </a:r>
            <a:r>
              <a:rPr lang="en-US" sz="506" dirty="0">
                <a:solidFill>
                  <a:schemeClr val="bg1"/>
                </a:solidFill>
                <a:latin typeface="Montserrat" pitchFamily="2" charset="77"/>
                <a:ea typeface="Lato Light" panose="020F0502020204030203" pitchFamily="34" charset="0"/>
                <a:cs typeface="Mukta ExtraLight" panose="020B0000000000000000" pitchFamily="34" charset="77"/>
              </a:rPr>
              <a:t>.</a:t>
            </a:r>
          </a:p>
        </p:txBody>
      </p:sp>
      <p:sp>
        <p:nvSpPr>
          <p:cNvPr id="47" name="Subtitle 2">
            <a:extLst>
              <a:ext uri="{FF2B5EF4-FFF2-40B4-BE49-F238E27FC236}">
                <a16:creationId xmlns:a16="http://schemas.microsoft.com/office/drawing/2014/main" id="{A857EB06-8F3C-874F-B20D-34455A301A59}"/>
              </a:ext>
            </a:extLst>
          </p:cNvPr>
          <p:cNvSpPr txBox="1">
            <a:spLocks/>
          </p:cNvSpPr>
          <p:nvPr/>
        </p:nvSpPr>
        <p:spPr>
          <a:xfrm>
            <a:off x="4998624" y="1998251"/>
            <a:ext cx="1399150" cy="1193212"/>
          </a:xfrm>
          <a:prstGeom prst="rect">
            <a:avLst/>
          </a:prstGeom>
        </p:spPr>
        <p:txBody>
          <a:bodyPr vert="horz" wrap="square" lIns="34290" tIns="17145" rIns="34290" bIns="17145" rtlCol="0">
            <a:spAutoFit/>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a:lnSpc>
                <a:spcPts val="1313"/>
              </a:lnSpc>
            </a:pPr>
            <a:r>
              <a:rPr lang="es-MX" sz="1050" b="1" dirty="0">
                <a:solidFill>
                  <a:schemeClr val="bg1"/>
                </a:solidFill>
                <a:latin typeface="Montserrat" pitchFamily="2" charset="77"/>
              </a:rPr>
              <a:t>Acuerdos Pedagógicos:</a:t>
            </a:r>
            <a:r>
              <a:rPr lang="es-MX" sz="1050" dirty="0">
                <a:solidFill>
                  <a:schemeClr val="bg1"/>
                </a:solidFill>
                <a:latin typeface="Montserrat" pitchFamily="2" charset="77"/>
              </a:rPr>
              <a:t> Consolidar ajustes razonables y retroalimentación colectiva en plenaria.</a:t>
            </a:r>
            <a:r>
              <a:rPr lang="en-US" sz="506" dirty="0">
                <a:solidFill>
                  <a:schemeClr val="bg1"/>
                </a:solidFill>
                <a:latin typeface="Montserrat" pitchFamily="2" charset="77"/>
                <a:ea typeface="Lato Light" panose="020F0502020204030203" pitchFamily="34" charset="0"/>
                <a:cs typeface="Mukta ExtraLight" panose="020B0000000000000000" pitchFamily="34" charset="77"/>
              </a:rPr>
              <a:t>.</a:t>
            </a:r>
          </a:p>
        </p:txBody>
      </p:sp>
      <p:sp>
        <p:nvSpPr>
          <p:cNvPr id="49" name="Subtitle 2">
            <a:extLst>
              <a:ext uri="{FF2B5EF4-FFF2-40B4-BE49-F238E27FC236}">
                <a16:creationId xmlns:a16="http://schemas.microsoft.com/office/drawing/2014/main" id="{2326BED3-4FEE-D64F-BCC2-EE6BB09EAAE1}"/>
              </a:ext>
            </a:extLst>
          </p:cNvPr>
          <p:cNvSpPr txBox="1">
            <a:spLocks/>
          </p:cNvSpPr>
          <p:nvPr/>
        </p:nvSpPr>
        <p:spPr>
          <a:xfrm>
            <a:off x="5988997" y="2419168"/>
            <a:ext cx="1180222" cy="175689"/>
          </a:xfrm>
          <a:prstGeom prst="rect">
            <a:avLst/>
          </a:prstGeom>
        </p:spPr>
        <p:txBody>
          <a:bodyPr vert="horz" wrap="square" lIns="34290" tIns="17145" rIns="34290" bIns="17145" rtlCol="0">
            <a:spAutoFit/>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a:lnSpc>
                <a:spcPts val="1313"/>
              </a:lnSpc>
            </a:pPr>
            <a:r>
              <a:rPr lang="en-US" sz="506">
                <a:solidFill>
                  <a:schemeClr val="bg1"/>
                </a:solidFill>
                <a:latin typeface="Montserrat" pitchFamily="2" charset="77"/>
                <a:ea typeface="Lato Light" panose="020F0502020204030203" pitchFamily="34" charset="0"/>
                <a:cs typeface="Mukta ExtraLight" panose="020B0000000000000000" pitchFamily="34" charset="77"/>
              </a:rPr>
              <a:t>.</a:t>
            </a:r>
          </a:p>
        </p:txBody>
      </p:sp>
      <p:sp>
        <p:nvSpPr>
          <p:cNvPr id="51" name="Subtitle 2">
            <a:extLst>
              <a:ext uri="{FF2B5EF4-FFF2-40B4-BE49-F238E27FC236}">
                <a16:creationId xmlns:a16="http://schemas.microsoft.com/office/drawing/2014/main" id="{F366B8C0-D7AF-D648-97E6-7D59E0356E12}"/>
              </a:ext>
            </a:extLst>
          </p:cNvPr>
          <p:cNvSpPr txBox="1">
            <a:spLocks/>
          </p:cNvSpPr>
          <p:nvPr/>
        </p:nvSpPr>
        <p:spPr>
          <a:xfrm>
            <a:off x="6799164" y="1991587"/>
            <a:ext cx="1398524" cy="1199876"/>
          </a:xfrm>
          <a:prstGeom prst="rect">
            <a:avLst/>
          </a:prstGeom>
        </p:spPr>
        <p:txBody>
          <a:bodyPr vert="horz" wrap="square" lIns="34290" tIns="17145" rIns="34290" bIns="17145" rtlCol="0">
            <a:spAutoFit/>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a:lnSpc>
                <a:spcPts val="1313"/>
              </a:lnSpc>
            </a:pPr>
            <a:r>
              <a:rPr lang="es-MX" sz="1050" b="1" dirty="0">
                <a:latin typeface="Montserrat" pitchFamily="2" charset="77"/>
              </a:rPr>
              <a:t>Integración al PIAR:</a:t>
            </a:r>
            <a:r>
              <a:rPr lang="es-MX" sz="1050" dirty="0">
                <a:latin typeface="Montserrat" pitchFamily="2" charset="77"/>
              </a:rPr>
              <a:t> Vincular ajustes razonables y decisiones pedagógicas en el instrumento técnico.</a:t>
            </a:r>
            <a:endParaRPr lang="en-US" sz="1050" dirty="0">
              <a:solidFill>
                <a:schemeClr val="bg1"/>
              </a:solidFill>
              <a:latin typeface="Montserrat" pitchFamily="2" charset="77"/>
              <a:ea typeface="Lato Light" panose="020F0502020204030203" pitchFamily="34" charset="0"/>
              <a:cs typeface="Mukta ExtraLight" panose="020B0000000000000000" pitchFamily="34" charset="77"/>
            </a:endParaRPr>
          </a:p>
        </p:txBody>
      </p:sp>
      <p:sp>
        <p:nvSpPr>
          <p:cNvPr id="52" name="Subtitle 2">
            <a:extLst>
              <a:ext uri="{FF2B5EF4-FFF2-40B4-BE49-F238E27FC236}">
                <a16:creationId xmlns:a16="http://schemas.microsoft.com/office/drawing/2014/main" id="{45CFFEAB-E5EC-B242-A38F-8B96E869851B}"/>
              </a:ext>
            </a:extLst>
          </p:cNvPr>
          <p:cNvSpPr txBox="1">
            <a:spLocks/>
          </p:cNvSpPr>
          <p:nvPr/>
        </p:nvSpPr>
        <p:spPr>
          <a:xfrm>
            <a:off x="1012652" y="719277"/>
            <a:ext cx="5763375" cy="680956"/>
          </a:xfrm>
          <a:prstGeom prst="rect">
            <a:avLst/>
          </a:prstGeom>
        </p:spPr>
        <p:txBody>
          <a:bodyPr vert="horz" wrap="square" lIns="34290" tIns="17145" rIns="34290" bIns="17145" rtlCol="0" anchor="ctr">
            <a:spAutoFit/>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r>
              <a:rPr lang="es-MX" sz="1400" b="1" i="0" u="none" strike="noStrike" dirty="0">
                <a:solidFill>
                  <a:schemeClr val="tx1">
                    <a:lumMod val="65000"/>
                    <a:lumOff val="35000"/>
                  </a:schemeClr>
                </a:solidFill>
                <a:effectLst/>
                <a:latin typeface="Montserrat" pitchFamily="2" charset="77"/>
              </a:rPr>
              <a:t>La institución educativa podrá organizar el desarrollo del taller de ajustes razonables de acuerdo con sus dinámicas académicas y organizativas, considerando lo siguiente:</a:t>
            </a:r>
            <a:r>
              <a:rPr lang="es-MX" sz="1400" b="1" i="0" dirty="0">
                <a:solidFill>
                  <a:schemeClr val="tx1">
                    <a:lumMod val="65000"/>
                    <a:lumOff val="35000"/>
                  </a:schemeClr>
                </a:solidFill>
                <a:effectLst/>
                <a:latin typeface="Montserrat" pitchFamily="2" charset="77"/>
              </a:rPr>
              <a:t>​</a:t>
            </a:r>
            <a:endParaRPr lang="en-US" sz="1400" b="1" dirty="0">
              <a:solidFill>
                <a:schemeClr val="tx1">
                  <a:lumMod val="65000"/>
                  <a:lumOff val="35000"/>
                </a:schemeClr>
              </a:solidFill>
              <a:latin typeface="Montserrat" pitchFamily="2" charset="77"/>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4277650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87">
          <a:extLst>
            <a:ext uri="{FF2B5EF4-FFF2-40B4-BE49-F238E27FC236}">
              <a16:creationId xmlns:a16="http://schemas.microsoft.com/office/drawing/2014/main" id="{910297A7-02DE-56CD-84E2-2D58A83FE15C}"/>
            </a:ext>
          </a:extLst>
        </p:cNvPr>
        <p:cNvGrpSpPr/>
        <p:nvPr/>
      </p:nvGrpSpPr>
      <p:grpSpPr>
        <a:xfrm>
          <a:off x="0" y="0"/>
          <a:ext cx="0" cy="0"/>
          <a:chOff x="0" y="0"/>
          <a:chExt cx="0" cy="0"/>
        </a:xfrm>
      </p:grpSpPr>
      <p:sp>
        <p:nvSpPr>
          <p:cNvPr id="3" name="Rectángulo 2">
            <a:extLst>
              <a:ext uri="{FF2B5EF4-FFF2-40B4-BE49-F238E27FC236}">
                <a16:creationId xmlns:a16="http://schemas.microsoft.com/office/drawing/2014/main" id="{50D250CB-6D08-48BF-7CCE-7BCEB24F64BB}"/>
              </a:ext>
            </a:extLst>
          </p:cNvPr>
          <p:cNvSpPr/>
          <p:nvPr/>
        </p:nvSpPr>
        <p:spPr>
          <a:xfrm>
            <a:off x="0" y="555171"/>
            <a:ext cx="9144000" cy="458832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4" name="Imagen 3">
            <a:extLst>
              <a:ext uri="{FF2B5EF4-FFF2-40B4-BE49-F238E27FC236}">
                <a16:creationId xmlns:a16="http://schemas.microsoft.com/office/drawing/2014/main" id="{CD05B9E3-7198-3F86-1CA5-CF637FD2CD3F}"/>
              </a:ext>
            </a:extLst>
          </p:cNvPr>
          <p:cNvPicPr>
            <a:picLocks noChangeAspect="1"/>
          </p:cNvPicPr>
          <p:nvPr/>
        </p:nvPicPr>
        <p:blipFill>
          <a:blip r:embed="rId3"/>
          <a:stretch>
            <a:fillRect/>
          </a:stretch>
        </p:blipFill>
        <p:spPr>
          <a:xfrm>
            <a:off x="4353" y="4800885"/>
            <a:ext cx="9151620" cy="342615"/>
          </a:xfrm>
          <a:prstGeom prst="rect">
            <a:avLst/>
          </a:prstGeom>
        </p:spPr>
      </p:pic>
      <p:graphicFrame>
        <p:nvGraphicFramePr>
          <p:cNvPr id="8" name="Tabla 7">
            <a:extLst>
              <a:ext uri="{FF2B5EF4-FFF2-40B4-BE49-F238E27FC236}">
                <a16:creationId xmlns:a16="http://schemas.microsoft.com/office/drawing/2014/main" id="{5C9B6F30-04D0-675A-8C1E-2B381C3C7EAE}"/>
              </a:ext>
            </a:extLst>
          </p:cNvPr>
          <p:cNvGraphicFramePr>
            <a:graphicFrameLocks noGrp="1"/>
          </p:cNvGraphicFramePr>
          <p:nvPr>
            <p:extLst>
              <p:ext uri="{D42A27DB-BD31-4B8C-83A1-F6EECF244321}">
                <p14:modId xmlns:p14="http://schemas.microsoft.com/office/powerpoint/2010/main" val="4247467530"/>
              </p:ext>
            </p:extLst>
          </p:nvPr>
        </p:nvGraphicFramePr>
        <p:xfrm>
          <a:off x="353397" y="720003"/>
          <a:ext cx="8453532" cy="3912844"/>
        </p:xfrm>
        <a:graphic>
          <a:graphicData uri="http://schemas.openxmlformats.org/drawingml/2006/table">
            <a:tbl>
              <a:tblPr/>
              <a:tblGrid>
                <a:gridCol w="1501208">
                  <a:extLst>
                    <a:ext uri="{9D8B030D-6E8A-4147-A177-3AD203B41FA5}">
                      <a16:colId xmlns:a16="http://schemas.microsoft.com/office/drawing/2014/main" val="2586371291"/>
                    </a:ext>
                  </a:extLst>
                </a:gridCol>
                <a:gridCol w="3154680">
                  <a:extLst>
                    <a:ext uri="{9D8B030D-6E8A-4147-A177-3AD203B41FA5}">
                      <a16:colId xmlns:a16="http://schemas.microsoft.com/office/drawing/2014/main" val="2642780908"/>
                    </a:ext>
                  </a:extLst>
                </a:gridCol>
                <a:gridCol w="942479">
                  <a:extLst>
                    <a:ext uri="{9D8B030D-6E8A-4147-A177-3AD203B41FA5}">
                      <a16:colId xmlns:a16="http://schemas.microsoft.com/office/drawing/2014/main" val="628406380"/>
                    </a:ext>
                  </a:extLst>
                </a:gridCol>
                <a:gridCol w="2855165">
                  <a:extLst>
                    <a:ext uri="{9D8B030D-6E8A-4147-A177-3AD203B41FA5}">
                      <a16:colId xmlns:a16="http://schemas.microsoft.com/office/drawing/2014/main" val="1435147000"/>
                    </a:ext>
                  </a:extLst>
                </a:gridCol>
              </a:tblGrid>
              <a:tr h="377573">
                <a:tc>
                  <a:txBody>
                    <a:bodyPr/>
                    <a:lstStyle/>
                    <a:p>
                      <a:pPr algn="ctr" fontAlgn="ctr">
                        <a:buNone/>
                      </a:pPr>
                      <a:r>
                        <a:rPr lang="es-ES" sz="1100" b="1" i="0" u="none" strike="noStrike" dirty="0">
                          <a:solidFill>
                            <a:schemeClr val="bg1"/>
                          </a:solidFill>
                          <a:effectLst/>
                          <a:latin typeface="Montserrat" pitchFamily="2" charset="77"/>
                        </a:rPr>
                        <a:t>Momentos</a:t>
                      </a:r>
                      <a:r>
                        <a:rPr lang="es-ES" sz="1100" b="0" i="0" u="none" strike="noStrike" dirty="0">
                          <a:solidFill>
                            <a:schemeClr val="bg1"/>
                          </a:solidFill>
                          <a:effectLst/>
                          <a:latin typeface="Montserrat" pitchFamily="2" charset="77"/>
                        </a:rPr>
                        <a:t> </a:t>
                      </a:r>
                      <a:endParaRPr lang="es-ES" sz="1100" b="1" i="0" u="none" strike="noStrike" dirty="0">
                        <a:solidFill>
                          <a:schemeClr val="bg1"/>
                        </a:solidFill>
                        <a:effectLst/>
                        <a:latin typeface="Montserrat" pitchFamily="2" charset="77"/>
                      </a:endParaRPr>
                    </a:p>
                  </a:txBody>
                  <a:tcPr marL="144000" marR="108000" marT="7279" marB="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942092"/>
                    </a:solidFill>
                  </a:tcPr>
                </a:tc>
                <a:tc>
                  <a:txBody>
                    <a:bodyPr/>
                    <a:lstStyle/>
                    <a:p>
                      <a:pPr algn="ctr" fontAlgn="ctr">
                        <a:buNone/>
                      </a:pPr>
                      <a:r>
                        <a:rPr lang="es-ES" sz="1100" b="1" i="0" u="none" strike="noStrike" dirty="0">
                          <a:solidFill>
                            <a:schemeClr val="bg1"/>
                          </a:solidFill>
                          <a:effectLst/>
                          <a:latin typeface="Montserrat" pitchFamily="2" charset="77"/>
                        </a:rPr>
                        <a:t>Propósito</a:t>
                      </a:r>
                      <a:r>
                        <a:rPr lang="es-ES" sz="1100" b="0" i="0" u="none" strike="noStrike" dirty="0">
                          <a:solidFill>
                            <a:schemeClr val="bg1"/>
                          </a:solidFill>
                          <a:effectLst/>
                          <a:latin typeface="Montserrat" pitchFamily="2" charset="77"/>
                        </a:rPr>
                        <a:t> </a:t>
                      </a:r>
                      <a:endParaRPr lang="es-ES" sz="1100" b="1" i="0" u="none" strike="noStrike" dirty="0">
                        <a:solidFill>
                          <a:schemeClr val="bg1"/>
                        </a:solidFill>
                        <a:effectLst/>
                        <a:latin typeface="Montserrat" pitchFamily="2" charset="77"/>
                      </a:endParaRPr>
                    </a:p>
                  </a:txBody>
                  <a:tcPr marL="144000" marR="108000" marT="7279" marB="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942092"/>
                    </a:solidFill>
                  </a:tcPr>
                </a:tc>
                <a:tc>
                  <a:txBody>
                    <a:bodyPr/>
                    <a:lstStyle/>
                    <a:p>
                      <a:pPr algn="ctr" fontAlgn="ctr">
                        <a:buNone/>
                      </a:pPr>
                      <a:r>
                        <a:rPr lang="es-ES" sz="1100" b="1" i="0" u="none" strike="noStrike" dirty="0">
                          <a:solidFill>
                            <a:schemeClr val="bg1"/>
                          </a:solidFill>
                          <a:effectLst/>
                          <a:latin typeface="Montserrat" pitchFamily="2" charset="77"/>
                        </a:rPr>
                        <a:t>Duración estimada</a:t>
                      </a:r>
                    </a:p>
                  </a:txBody>
                  <a:tcPr marL="144000" marR="108000" marT="7279" marB="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942092"/>
                    </a:solidFill>
                  </a:tcPr>
                </a:tc>
                <a:tc>
                  <a:txBody>
                    <a:bodyPr/>
                    <a:lstStyle/>
                    <a:p>
                      <a:pPr>
                        <a:buNone/>
                      </a:pPr>
                      <a:r>
                        <a:rPr lang="es-ES" sz="1100" b="1" i="0" u="none" strike="noStrike" dirty="0">
                          <a:solidFill>
                            <a:schemeClr val="bg1"/>
                          </a:solidFill>
                          <a:effectLst/>
                          <a:latin typeface="Montserrat" pitchFamily="2" charset="77"/>
                        </a:rPr>
                        <a:t>Sugerencia metodológica</a:t>
                      </a:r>
                      <a:r>
                        <a:rPr lang="es-ES" sz="1100" b="0" i="0" u="none" strike="noStrike" dirty="0">
                          <a:solidFill>
                            <a:schemeClr val="bg1"/>
                          </a:solidFill>
                          <a:effectLst/>
                          <a:latin typeface="Montserrat" pitchFamily="2" charset="77"/>
                        </a:rPr>
                        <a:t> </a:t>
                      </a:r>
                      <a:r>
                        <a:rPr lang="es-ES" sz="1100" b="1" i="0" u="none" strike="noStrike" dirty="0">
                          <a:solidFill>
                            <a:schemeClr val="bg1"/>
                          </a:solidFill>
                          <a:effectLst/>
                          <a:latin typeface="Montserrat" pitchFamily="2" charset="77"/>
                        </a:rPr>
                        <a:t> </a:t>
                      </a:r>
                      <a:endParaRPr lang="es-CO" sz="1100" dirty="0">
                        <a:solidFill>
                          <a:schemeClr val="bg1"/>
                        </a:solidFill>
                        <a:latin typeface="Montserrat" pitchFamily="2" charset="77"/>
                      </a:endParaRPr>
                    </a:p>
                  </a:txBody>
                  <a:tcPr marL="144000" marR="108000" marT="7279" marB="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942092"/>
                    </a:solidFill>
                  </a:tcPr>
                </a:tc>
                <a:extLst>
                  <a:ext uri="{0D108BD9-81ED-4DB2-BD59-A6C34878D82A}">
                    <a16:rowId xmlns:a16="http://schemas.microsoft.com/office/drawing/2014/main" val="633133237"/>
                  </a:ext>
                </a:extLst>
              </a:tr>
              <a:tr h="1093942">
                <a:tc>
                  <a:txBody>
                    <a:bodyPr/>
                    <a:lstStyle/>
                    <a:p>
                      <a:pPr marR="0" lvl="0" algn="ctr" rtl="0" fontAlgn="base">
                        <a:lnSpc>
                          <a:spcPct val="114999"/>
                        </a:lnSpc>
                        <a:spcBef>
                          <a:spcPts val="0"/>
                        </a:spcBef>
                        <a:spcAft>
                          <a:spcPts val="800"/>
                        </a:spcAft>
                        <a:buClr>
                          <a:srgbClr val="000000"/>
                        </a:buClr>
                        <a:buFont typeface="Arial"/>
                        <a:buNone/>
                      </a:pPr>
                      <a:r>
                        <a:rPr lang="es-ES" sz="1100" b="1" i="0" u="none" strike="noStrike" kern="1200" cap="none" dirty="0">
                          <a:solidFill>
                            <a:schemeClr val="bg1"/>
                          </a:solidFill>
                          <a:latin typeface="Montserrat" pitchFamily="2" charset="77"/>
                          <a:ea typeface="+mn-ea"/>
                          <a:cs typeface="Arial"/>
                          <a:sym typeface="Arial"/>
                        </a:rPr>
                        <a:t>1.COMPRENDER  </a:t>
                      </a:r>
                    </a:p>
                  </a:txBody>
                  <a:tcPr marL="144000" marR="108000" marT="7279" marB="34938"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marR="0" lvl="2" algn="l" rtl="0" fontAlgn="base">
                        <a:lnSpc>
                          <a:spcPct val="114999"/>
                        </a:lnSpc>
                        <a:spcBef>
                          <a:spcPts val="0"/>
                        </a:spcBef>
                        <a:spcAft>
                          <a:spcPts val="800"/>
                        </a:spcAft>
                        <a:buClr>
                          <a:srgbClr val="000000"/>
                        </a:buClr>
                        <a:buFont typeface="Arial"/>
                        <a:buNone/>
                      </a:pPr>
                      <a:r>
                        <a:rPr lang="es-MX" sz="1100" b="0" i="0" u="none" strike="noStrike" kern="1200" cap="none" dirty="0">
                          <a:solidFill>
                            <a:srgbClr val="000000"/>
                          </a:solidFill>
                          <a:latin typeface="Montserrat" pitchFamily="2" charset="77"/>
                          <a:ea typeface="+mn-ea"/>
                          <a:cs typeface="Arial"/>
                          <a:sym typeface="Arial"/>
                        </a:rPr>
                        <a:t>Brindar claridades frente al sentido del taller en clave de educación inclusiva y comprender la importancia de transformar el contexto mediante ajustes razonables.</a:t>
                      </a:r>
                    </a:p>
                  </a:txBody>
                  <a:tcPr marL="144000" marR="108000" marT="7279" marB="34938" anchor="b">
                    <a:lnL w="12700" cap="flat" cmpd="sng" algn="ctr">
                      <a:solidFill>
                        <a:schemeClr val="bg1"/>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R="0" lvl="0" algn="l" rtl="0" fontAlgn="base">
                        <a:lnSpc>
                          <a:spcPct val="114999"/>
                        </a:lnSpc>
                        <a:spcBef>
                          <a:spcPts val="0"/>
                        </a:spcBef>
                        <a:spcAft>
                          <a:spcPts val="800"/>
                        </a:spcAft>
                        <a:buClr>
                          <a:srgbClr val="000000"/>
                        </a:buClr>
                        <a:buFont typeface="Arial"/>
                        <a:buNone/>
                      </a:pPr>
                      <a:r>
                        <a:rPr lang="es-ES" sz="1100" b="0" i="0" u="none" strike="noStrike" kern="1200" cap="none" dirty="0">
                          <a:solidFill>
                            <a:srgbClr val="000000"/>
                          </a:solidFill>
                          <a:latin typeface="Montserrat" pitchFamily="2" charset="77"/>
                          <a:ea typeface="+mn-ea"/>
                          <a:cs typeface="Arial"/>
                          <a:sym typeface="Arial"/>
                        </a:rPr>
                        <a:t>15 minutos </a:t>
                      </a:r>
                    </a:p>
                  </a:txBody>
                  <a:tcPr marL="144000" marR="108000" marT="7279" marB="34938" anchor="ctr">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R="0" lvl="0" algn="l" rtl="0" fontAlgn="base">
                        <a:lnSpc>
                          <a:spcPct val="114999"/>
                        </a:lnSpc>
                        <a:spcBef>
                          <a:spcPts val="0"/>
                        </a:spcBef>
                        <a:spcAft>
                          <a:spcPts val="800"/>
                        </a:spcAft>
                        <a:buClr>
                          <a:srgbClr val="000000"/>
                        </a:buClr>
                        <a:buFont typeface="Arial"/>
                        <a:buNone/>
                      </a:pPr>
                      <a:r>
                        <a:rPr lang="es-MX" sz="1100" b="0" i="0" u="none" strike="noStrike" kern="1200" cap="none" dirty="0">
                          <a:solidFill>
                            <a:srgbClr val="000000"/>
                          </a:solidFill>
                          <a:latin typeface="Montserrat" pitchFamily="2" charset="77"/>
                          <a:ea typeface="+mn-ea"/>
                          <a:cs typeface="Arial"/>
                          <a:sym typeface="Arial"/>
                        </a:rPr>
                        <a:t>Actividad reflexiva en plenaria con pregunta orientadora sobre la práctica docente. El facilitador conecta las experiencias con la educación inclusiva y presenta el propósito del taller.</a:t>
                      </a:r>
                    </a:p>
                  </a:txBody>
                  <a:tcPr marL="144000" marR="108000" marT="7279" marB="34938" anchor="b">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34947862"/>
                  </a:ext>
                </a:extLst>
              </a:tr>
              <a:tr h="668959">
                <a:tc>
                  <a:txBody>
                    <a:bodyPr/>
                    <a:lstStyle/>
                    <a:p>
                      <a:pPr marR="0" lvl="0" algn="ctr" rtl="0" fontAlgn="base">
                        <a:lnSpc>
                          <a:spcPct val="114999"/>
                        </a:lnSpc>
                        <a:spcBef>
                          <a:spcPts val="0"/>
                        </a:spcBef>
                        <a:spcAft>
                          <a:spcPts val="800"/>
                        </a:spcAft>
                        <a:buClr>
                          <a:srgbClr val="000000"/>
                        </a:buClr>
                        <a:buFont typeface="Arial"/>
                        <a:buNone/>
                      </a:pPr>
                      <a:r>
                        <a:rPr lang="es-ES" sz="1100" b="1" i="0" u="none" strike="noStrike" kern="1200" cap="none" dirty="0">
                          <a:solidFill>
                            <a:schemeClr val="bg1"/>
                          </a:solidFill>
                          <a:latin typeface="Montserrat" pitchFamily="2" charset="77"/>
                          <a:ea typeface="+mn-ea"/>
                          <a:cs typeface="Arial"/>
                          <a:sym typeface="Arial"/>
                        </a:rPr>
                        <a:t>2. APROPIAR </a:t>
                      </a:r>
                    </a:p>
                  </a:txBody>
                  <a:tcPr marL="144000" marR="108000" marT="7279" marB="34938"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marR="0" lvl="2" algn="l" rtl="0" fontAlgn="base">
                        <a:lnSpc>
                          <a:spcPct val="114999"/>
                        </a:lnSpc>
                        <a:spcBef>
                          <a:spcPts val="0"/>
                        </a:spcBef>
                        <a:spcAft>
                          <a:spcPts val="800"/>
                        </a:spcAft>
                        <a:buClr>
                          <a:srgbClr val="000000"/>
                        </a:buClr>
                        <a:buFont typeface="Arial"/>
                        <a:buNone/>
                      </a:pPr>
                      <a:r>
                        <a:rPr lang="es-MX" sz="1100" b="0" i="0" u="none" strike="noStrike" kern="1200" cap="none" dirty="0">
                          <a:solidFill>
                            <a:srgbClr val="000000"/>
                          </a:solidFill>
                          <a:latin typeface="Montserrat" pitchFamily="2" charset="77"/>
                          <a:ea typeface="+mn-ea"/>
                          <a:cs typeface="Arial"/>
                          <a:sym typeface="Arial"/>
                        </a:rPr>
                        <a:t>Consolidar un lenguaje común institucional frente a los conceptos clave de ajustes razonables.</a:t>
                      </a:r>
                    </a:p>
                  </a:txBody>
                  <a:tcPr marL="144000" marR="108000" marT="7279" marB="34938" anchor="ctr">
                    <a:lnL w="12700" cap="flat" cmpd="sng" algn="ctr">
                      <a:solidFill>
                        <a:schemeClr val="bg1"/>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R="0" lvl="0" algn="l" rtl="0" fontAlgn="base">
                        <a:lnSpc>
                          <a:spcPct val="114999"/>
                        </a:lnSpc>
                        <a:spcBef>
                          <a:spcPts val="0"/>
                        </a:spcBef>
                        <a:spcAft>
                          <a:spcPts val="800"/>
                        </a:spcAft>
                        <a:buClr>
                          <a:srgbClr val="000000"/>
                        </a:buClr>
                        <a:buFont typeface="Arial"/>
                        <a:buNone/>
                      </a:pPr>
                      <a:r>
                        <a:rPr lang="es-ES" sz="1100" b="0" i="0" u="none" strike="noStrike" kern="1200" cap="none" dirty="0">
                          <a:solidFill>
                            <a:srgbClr val="000000"/>
                          </a:solidFill>
                          <a:latin typeface="Montserrat" pitchFamily="2" charset="77"/>
                          <a:ea typeface="+mn-ea"/>
                          <a:cs typeface="Arial"/>
                          <a:sym typeface="Arial"/>
                        </a:rPr>
                        <a:t>25 minutos </a:t>
                      </a:r>
                    </a:p>
                  </a:txBody>
                  <a:tcPr marL="144000" marR="108000" marT="7279" marB="34938" anchor="ctr">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R="0" lvl="0" algn="l" rtl="0" fontAlgn="base">
                        <a:lnSpc>
                          <a:spcPct val="114999"/>
                        </a:lnSpc>
                        <a:spcBef>
                          <a:spcPts val="0"/>
                        </a:spcBef>
                        <a:spcAft>
                          <a:spcPts val="800"/>
                        </a:spcAft>
                        <a:buClr>
                          <a:srgbClr val="000000"/>
                        </a:buClr>
                        <a:buFont typeface="Arial"/>
                        <a:buNone/>
                      </a:pPr>
                      <a:r>
                        <a:rPr lang="es-MX" sz="1100" b="0" i="0" u="none" strike="noStrike" kern="1200" cap="none" dirty="0">
                          <a:solidFill>
                            <a:srgbClr val="000000"/>
                          </a:solidFill>
                          <a:latin typeface="Montserrat" pitchFamily="2" charset="77"/>
                          <a:ea typeface="+mn-ea"/>
                          <a:cs typeface="Arial"/>
                          <a:sym typeface="Arial"/>
                        </a:rPr>
                        <a:t>Actividad participativa en plenaria. Exposición y socialización de conceptos clave mediante presentación.</a:t>
                      </a:r>
                    </a:p>
                  </a:txBody>
                  <a:tcPr marL="144000" marR="108000" marT="7279" marB="34938" anchor="b">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45882421"/>
                  </a:ext>
                </a:extLst>
              </a:tr>
              <a:tr h="881450">
                <a:tc>
                  <a:txBody>
                    <a:bodyPr/>
                    <a:lstStyle/>
                    <a:p>
                      <a:pPr marR="0" lvl="0" algn="ctr" rtl="0" fontAlgn="base">
                        <a:lnSpc>
                          <a:spcPct val="114999"/>
                        </a:lnSpc>
                        <a:spcBef>
                          <a:spcPts val="0"/>
                        </a:spcBef>
                        <a:spcAft>
                          <a:spcPts val="800"/>
                        </a:spcAft>
                        <a:buClr>
                          <a:srgbClr val="000000"/>
                        </a:buClr>
                        <a:buFont typeface="Arial"/>
                        <a:buNone/>
                      </a:pPr>
                      <a:r>
                        <a:rPr lang="es-ES" sz="1100" b="1" i="0" u="none" strike="noStrike" kern="1200" cap="none" dirty="0">
                          <a:solidFill>
                            <a:schemeClr val="bg1"/>
                          </a:solidFill>
                          <a:latin typeface="Montserrat" pitchFamily="2" charset="77"/>
                          <a:ea typeface="+mn-ea"/>
                          <a:cs typeface="Arial"/>
                          <a:sym typeface="Arial"/>
                        </a:rPr>
                        <a:t>3. ANALIZAR </a:t>
                      </a:r>
                    </a:p>
                  </a:txBody>
                  <a:tcPr marL="144000" marR="108000" marT="7279" marB="34938"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marR="0" lvl="2" algn="l" rtl="0" fontAlgn="base">
                        <a:lnSpc>
                          <a:spcPct val="114999"/>
                        </a:lnSpc>
                        <a:spcBef>
                          <a:spcPts val="0"/>
                        </a:spcBef>
                        <a:spcAft>
                          <a:spcPts val="800"/>
                        </a:spcAft>
                        <a:buClr>
                          <a:srgbClr val="000000"/>
                        </a:buClr>
                        <a:buFont typeface="Arial"/>
                        <a:buNone/>
                      </a:pPr>
                      <a:r>
                        <a:rPr lang="es-MX" sz="1100" b="0" i="0" u="none" strike="noStrike" kern="1200" cap="none" dirty="0">
                          <a:solidFill>
                            <a:srgbClr val="000000"/>
                          </a:solidFill>
                          <a:latin typeface="Montserrat" pitchFamily="2" charset="77"/>
                          <a:ea typeface="+mn-ea"/>
                          <a:cs typeface="Arial"/>
                          <a:sym typeface="Arial"/>
                        </a:rPr>
                        <a:t>Analizar un caso pedagógico para identificar barreras y orientar decisiones pedagógicas.</a:t>
                      </a:r>
                    </a:p>
                  </a:txBody>
                  <a:tcPr marL="144000" marR="108000" marT="7279" marB="34938" anchor="ctr">
                    <a:lnL w="12700" cap="flat" cmpd="sng" algn="ctr">
                      <a:solidFill>
                        <a:schemeClr val="bg1"/>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R="0" lvl="0" algn="l" rtl="0" fontAlgn="base">
                        <a:lnSpc>
                          <a:spcPct val="114999"/>
                        </a:lnSpc>
                        <a:spcBef>
                          <a:spcPts val="0"/>
                        </a:spcBef>
                        <a:spcAft>
                          <a:spcPts val="800"/>
                        </a:spcAft>
                        <a:buClr>
                          <a:srgbClr val="000000"/>
                        </a:buClr>
                        <a:buFont typeface="Arial"/>
                        <a:buNone/>
                      </a:pPr>
                      <a:r>
                        <a:rPr lang="es-ES" sz="1100" b="0" i="0" u="none" strike="noStrike" kern="1200" cap="none" dirty="0">
                          <a:solidFill>
                            <a:srgbClr val="000000"/>
                          </a:solidFill>
                          <a:latin typeface="Montserrat" pitchFamily="2" charset="77"/>
                          <a:ea typeface="+mn-ea"/>
                          <a:cs typeface="Arial"/>
                        </a:rPr>
                        <a:t>50</a:t>
                      </a:r>
                      <a:r>
                        <a:rPr lang="es-ES" sz="1100" b="0" i="0" u="none" strike="noStrike" kern="1200" cap="none" dirty="0">
                          <a:solidFill>
                            <a:srgbClr val="000000"/>
                          </a:solidFill>
                          <a:latin typeface="Montserrat" pitchFamily="2" charset="77"/>
                          <a:ea typeface="+mn-ea"/>
                          <a:cs typeface="Arial"/>
                          <a:sym typeface="Arial"/>
                        </a:rPr>
                        <a:t> minutos </a:t>
                      </a:r>
                    </a:p>
                  </a:txBody>
                  <a:tcPr marL="144000" marR="108000" marT="7279" marB="34938" anchor="ctr">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R="0" lvl="0" algn="l" rtl="0" fontAlgn="base">
                        <a:lnSpc>
                          <a:spcPct val="114999"/>
                        </a:lnSpc>
                        <a:spcBef>
                          <a:spcPts val="0"/>
                        </a:spcBef>
                        <a:spcAft>
                          <a:spcPts val="800"/>
                        </a:spcAft>
                        <a:buClr>
                          <a:srgbClr val="000000"/>
                        </a:buClr>
                        <a:buFont typeface="Arial"/>
                        <a:buNone/>
                      </a:pPr>
                      <a:r>
                        <a:rPr lang="es-MX" sz="1100" b="0" i="0" u="none" strike="noStrike" kern="1200" cap="none" dirty="0">
                          <a:solidFill>
                            <a:srgbClr val="000000"/>
                          </a:solidFill>
                          <a:latin typeface="Montserrat" pitchFamily="2" charset="77"/>
                          <a:ea typeface="+mn-ea"/>
                          <a:cs typeface="Arial"/>
                          <a:sym typeface="Arial"/>
                        </a:rPr>
                        <a:t>Trabajo en grupos por áreas. Identificación y registro de barreras en guía orientadora con acompañamiento del facilitador.</a:t>
                      </a:r>
                    </a:p>
                  </a:txBody>
                  <a:tcPr marL="144000" marR="108000" marT="7279" marB="34938" anchor="ctr">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74014358"/>
                  </a:ext>
                </a:extLst>
              </a:tr>
              <a:tr h="668959">
                <a:tc>
                  <a:txBody>
                    <a:bodyPr/>
                    <a:lstStyle/>
                    <a:p>
                      <a:pPr marR="0" lvl="0" algn="ctr" rtl="0" fontAlgn="base">
                        <a:lnSpc>
                          <a:spcPct val="114999"/>
                        </a:lnSpc>
                        <a:spcBef>
                          <a:spcPts val="0"/>
                        </a:spcBef>
                        <a:spcAft>
                          <a:spcPts val="800"/>
                        </a:spcAft>
                        <a:buClr>
                          <a:srgbClr val="000000"/>
                        </a:buClr>
                        <a:buFont typeface="Arial"/>
                        <a:buNone/>
                      </a:pPr>
                      <a:r>
                        <a:rPr lang="es-ES" sz="1100" b="1" i="0" u="none" strike="noStrike" kern="1200" cap="none" dirty="0">
                          <a:solidFill>
                            <a:schemeClr val="bg1"/>
                          </a:solidFill>
                          <a:latin typeface="Montserrat" pitchFamily="2" charset="77"/>
                          <a:ea typeface="+mn-ea"/>
                          <a:cs typeface="Arial"/>
                        </a:rPr>
                        <a:t>4</a:t>
                      </a:r>
                      <a:r>
                        <a:rPr lang="es-ES" sz="1100" b="1" i="0" u="none" strike="noStrike" kern="1200" cap="none" dirty="0">
                          <a:solidFill>
                            <a:schemeClr val="bg1"/>
                          </a:solidFill>
                          <a:latin typeface="Montserrat" pitchFamily="2" charset="77"/>
                          <a:ea typeface="+mn-ea"/>
                          <a:cs typeface="Arial"/>
                          <a:sym typeface="Arial"/>
                        </a:rPr>
                        <a:t>. PROYECTAR </a:t>
                      </a:r>
                    </a:p>
                  </a:txBody>
                  <a:tcPr marL="144000" marR="108000" marT="7279" marB="34938"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marR="0" lvl="2" algn="l" rtl="0" fontAlgn="base">
                        <a:lnSpc>
                          <a:spcPct val="114999"/>
                        </a:lnSpc>
                        <a:spcBef>
                          <a:spcPts val="0"/>
                        </a:spcBef>
                        <a:spcAft>
                          <a:spcPts val="800"/>
                        </a:spcAft>
                        <a:buClr>
                          <a:srgbClr val="000000"/>
                        </a:buClr>
                        <a:buFont typeface="Arial"/>
                        <a:buNone/>
                      </a:pPr>
                      <a:r>
                        <a:rPr lang="es-MX" sz="1100" b="0" i="0" u="none" strike="noStrike" kern="1200" cap="none" dirty="0">
                          <a:solidFill>
                            <a:srgbClr val="000000"/>
                          </a:solidFill>
                          <a:latin typeface="Montserrat" pitchFamily="2" charset="77"/>
                          <a:ea typeface="+mn-ea"/>
                          <a:cs typeface="Arial"/>
                          <a:sym typeface="Arial"/>
                        </a:rPr>
                        <a:t>Reflexionar y consolidar los ajustes razonables en el instrumento correspondiente</a:t>
                      </a:r>
                    </a:p>
                  </a:txBody>
                  <a:tcPr marL="144000" marR="108000" marT="7279" marB="34938" anchor="ctr">
                    <a:lnL w="12700" cap="flat" cmpd="sng" algn="ctr">
                      <a:solidFill>
                        <a:schemeClr val="bg1"/>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R="0" lvl="0" algn="l" rtl="0" fontAlgn="base">
                        <a:lnSpc>
                          <a:spcPct val="114999"/>
                        </a:lnSpc>
                        <a:spcBef>
                          <a:spcPts val="0"/>
                        </a:spcBef>
                        <a:spcAft>
                          <a:spcPts val="800"/>
                        </a:spcAft>
                        <a:buClr>
                          <a:srgbClr val="000000"/>
                        </a:buClr>
                        <a:buFont typeface="Arial"/>
                        <a:buNone/>
                      </a:pPr>
                      <a:r>
                        <a:rPr lang="es-ES" sz="1100" b="0" i="0" u="none" strike="noStrike" kern="1200" cap="none">
                          <a:solidFill>
                            <a:srgbClr val="000000"/>
                          </a:solidFill>
                          <a:latin typeface="Montserrat" pitchFamily="2" charset="77"/>
                          <a:ea typeface="+mn-ea"/>
                          <a:cs typeface="Arial"/>
                          <a:sym typeface="Arial"/>
                        </a:rPr>
                        <a:t>30 minutos </a:t>
                      </a:r>
                    </a:p>
                  </a:txBody>
                  <a:tcPr marL="144000" marR="108000" marT="7279" marB="34938" anchor="ctr">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R="0" lvl="0" algn="l" rtl="0" fontAlgn="base">
                        <a:lnSpc>
                          <a:spcPct val="114999"/>
                        </a:lnSpc>
                        <a:spcBef>
                          <a:spcPts val="0"/>
                        </a:spcBef>
                        <a:spcAft>
                          <a:spcPts val="800"/>
                        </a:spcAft>
                        <a:buClr>
                          <a:srgbClr val="000000"/>
                        </a:buClr>
                        <a:buFont typeface="Arial"/>
                        <a:buNone/>
                      </a:pPr>
                      <a:r>
                        <a:rPr lang="es-MX" sz="1100" b="0" i="0" u="none" strike="noStrike" kern="1200" cap="none" dirty="0">
                          <a:solidFill>
                            <a:srgbClr val="000000"/>
                          </a:solidFill>
                          <a:latin typeface="Montserrat" pitchFamily="2" charset="77"/>
                          <a:ea typeface="+mn-ea"/>
                          <a:cs typeface="Arial"/>
                          <a:sym typeface="Arial"/>
                        </a:rPr>
                        <a:t>Socialización en plenaria. Análisis de aplicabilidad y cierre orientado por el facilitador.</a:t>
                      </a:r>
                    </a:p>
                  </a:txBody>
                  <a:tcPr marL="144000" marR="108000" marT="7279" marB="34938" anchor="ctr">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26428507"/>
                  </a:ext>
                </a:extLst>
              </a:tr>
            </a:tbl>
          </a:graphicData>
        </a:graphic>
      </p:graphicFrame>
      <p:sp>
        <p:nvSpPr>
          <p:cNvPr id="5" name="CuadroTexto 4">
            <a:extLst>
              <a:ext uri="{FF2B5EF4-FFF2-40B4-BE49-F238E27FC236}">
                <a16:creationId xmlns:a16="http://schemas.microsoft.com/office/drawing/2014/main" id="{67C2D679-50AE-29F8-C839-652C3613EAAF}"/>
              </a:ext>
            </a:extLst>
          </p:cNvPr>
          <p:cNvSpPr txBox="1"/>
          <p:nvPr/>
        </p:nvSpPr>
        <p:spPr>
          <a:xfrm>
            <a:off x="345233" y="195773"/>
            <a:ext cx="4590288" cy="461665"/>
          </a:xfrm>
          <a:prstGeom prst="rect">
            <a:avLst/>
          </a:prstGeom>
          <a:noFill/>
        </p:spPr>
        <p:txBody>
          <a:bodyPr wrap="square">
            <a:spAutoFit/>
          </a:bodyPr>
          <a:lstStyle/>
          <a:p>
            <a:r>
              <a:rPr lang="es-CO" sz="2400" b="1" dirty="0">
                <a:solidFill>
                  <a:srgbClr val="4196B8"/>
                </a:solidFill>
                <a:latin typeface="Montserrat"/>
              </a:rPr>
              <a:t> Estructura del taller</a:t>
            </a:r>
            <a:endParaRPr lang="es-CO" sz="2400" b="1" dirty="0"/>
          </a:p>
        </p:txBody>
      </p:sp>
    </p:spTree>
    <p:extLst>
      <p:ext uri="{BB962C8B-B14F-4D97-AF65-F5344CB8AC3E}">
        <p14:creationId xmlns:p14="http://schemas.microsoft.com/office/powerpoint/2010/main" val="18272008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447FE-D4A9-A6DF-C200-C66A032D6023}"/>
            </a:ext>
          </a:extLst>
        </p:cNvPr>
        <p:cNvGrpSpPr/>
        <p:nvPr/>
      </p:nvGrpSpPr>
      <p:grpSpPr>
        <a:xfrm>
          <a:off x="0" y="0"/>
          <a:ext cx="0" cy="0"/>
          <a:chOff x="0" y="0"/>
          <a:chExt cx="0" cy="0"/>
        </a:xfrm>
      </p:grpSpPr>
      <p:sp>
        <p:nvSpPr>
          <p:cNvPr id="5" name="Título 4">
            <a:extLst>
              <a:ext uri="{FF2B5EF4-FFF2-40B4-BE49-F238E27FC236}">
                <a16:creationId xmlns:a16="http://schemas.microsoft.com/office/drawing/2014/main" id="{74443A1E-29FF-3188-ED71-A34CEE41258B}"/>
              </a:ext>
            </a:extLst>
          </p:cNvPr>
          <p:cNvSpPr>
            <a:spLocks noGrp="1"/>
          </p:cNvSpPr>
          <p:nvPr>
            <p:ph type="title"/>
          </p:nvPr>
        </p:nvSpPr>
        <p:spPr/>
        <p:txBody>
          <a:bodyPr/>
          <a:lstStyle/>
          <a:p>
            <a:pPr marL="139700"/>
            <a:r>
              <a:rPr lang="es-CO" sz="3600">
                <a:latin typeface="Montserrat"/>
              </a:rPr>
              <a:t>Apoyo conceptual</a:t>
            </a:r>
            <a:endParaRPr lang="es-ES"/>
          </a:p>
        </p:txBody>
      </p:sp>
      <p:sp>
        <p:nvSpPr>
          <p:cNvPr id="6" name="Google Shape;627;g2d312d81aa6_8_0">
            <a:extLst>
              <a:ext uri="{FF2B5EF4-FFF2-40B4-BE49-F238E27FC236}">
                <a16:creationId xmlns:a16="http://schemas.microsoft.com/office/drawing/2014/main" id="{7892DC52-4492-6ECB-3572-E0F996D94160}"/>
              </a:ext>
            </a:extLst>
          </p:cNvPr>
          <p:cNvSpPr txBox="1"/>
          <p:nvPr/>
        </p:nvSpPr>
        <p:spPr>
          <a:xfrm>
            <a:off x="1346147" y="1782881"/>
            <a:ext cx="1132479" cy="713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s-ES" sz="6000">
                <a:solidFill>
                  <a:srgbClr val="FFF100"/>
                </a:solidFill>
                <a:latin typeface="Montserrat"/>
                <a:sym typeface="Montserrat"/>
              </a:rPr>
              <a:t>03</a:t>
            </a:r>
            <a:endParaRPr lang="es-ES" sz="6000" i="0" u="none" strike="noStrike" cap="none">
              <a:solidFill>
                <a:srgbClr val="FFF100"/>
              </a:solidFill>
              <a:latin typeface="Arial"/>
              <a:ea typeface="Arial"/>
              <a:cs typeface="Arial"/>
            </a:endParaRPr>
          </a:p>
        </p:txBody>
      </p:sp>
    </p:spTree>
    <p:extLst>
      <p:ext uri="{BB962C8B-B14F-4D97-AF65-F5344CB8AC3E}">
        <p14:creationId xmlns:p14="http://schemas.microsoft.com/office/powerpoint/2010/main" val="3348211135"/>
      </p:ext>
    </p:extLst>
  </p:cSld>
  <p:clrMapOvr>
    <a:masterClrMapping/>
  </p:clrMapOvr>
</p:sld>
</file>

<file path=ppt/theme/theme1.xml><?xml version="1.0" encoding="utf-8"?>
<a:theme xmlns:a="http://schemas.openxmlformats.org/drawingml/2006/main" name="Modern Doodle Minitheme by Slidesgo">
  <a:themeElements>
    <a:clrScheme name="Personalizado 1">
      <a:dk1>
        <a:sysClr val="windowText" lastClr="000000"/>
      </a:dk1>
      <a:lt1>
        <a:sysClr val="window" lastClr="FFFFFF"/>
      </a:lt1>
      <a:dk2>
        <a:srgbClr val="44546A"/>
      </a:dk2>
      <a:lt2>
        <a:srgbClr val="E7E6E6"/>
      </a:lt2>
      <a:accent1>
        <a:srgbClr val="4472C4"/>
      </a:accent1>
      <a:accent2>
        <a:srgbClr val="ED7D31"/>
      </a:accent2>
      <a:accent3>
        <a:srgbClr val="D7B5C6"/>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lantilla_SED_2025" id="{73A75387-8EA7-9649-8002-FD0A79BAFC39}" vid="{53DDD02E-BF18-3041-B626-F863716698A8}"/>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E246969F190CF45841185CF2DACF533" ma:contentTypeVersion="17" ma:contentTypeDescription="Create a new document." ma:contentTypeScope="" ma:versionID="c453e174a74179d6164faca9a41eecdc">
  <xsd:schema xmlns:xsd="http://www.w3.org/2001/XMLSchema" xmlns:xs="http://www.w3.org/2001/XMLSchema" xmlns:p="http://schemas.microsoft.com/office/2006/metadata/properties" xmlns:ns3="5ec2ab03-a390-4c14-ae05-e0dfc154cc41" xmlns:ns4="96fe907a-994a-4cd1-a8a0-39cfc0be7f64" targetNamespace="http://schemas.microsoft.com/office/2006/metadata/properties" ma:root="true" ma:fieldsID="00b289385f227fe657ad96716d7d8d7b" ns3:_="" ns4:_="">
    <xsd:import namespace="5ec2ab03-a390-4c14-ae05-e0dfc154cc41"/>
    <xsd:import namespace="96fe907a-994a-4cd1-a8a0-39cfc0be7f64"/>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4:SharedWithUsers" minOccurs="0"/>
                <xsd:element ref="ns4:SharedWithDetails" minOccurs="0"/>
                <xsd:element ref="ns4:SharingHintHash" minOccurs="0"/>
                <xsd:element ref="ns3:MediaLengthInSeconds" minOccurs="0"/>
                <xsd:element ref="ns3:MediaServiceSearchProperties" minOccurs="0"/>
                <xsd:element ref="ns3:_activity" minOccurs="0"/>
                <xsd:element ref="ns3:MediaServiceObjectDetectorVersions" minOccurs="0"/>
                <xsd:element ref="ns3:MediaServiceSystemTags" minOccurs="0"/>
                <xsd:element ref="ns3:MediaServiceBillingMetadata"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c2ab03-a390-4c14-ae05-e0dfc154cc4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descriptio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_activity" ma:index="20" nillable="true" ma:displayName="_activity" ma:hidden="true" ma:internalName="_activity">
      <xsd:simpleType>
        <xsd:restriction base="dms:Note"/>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ystemTags" ma:index="22" nillable="true" ma:displayName="MediaServiceSystemTags" ma:hidden="true" ma:internalName="MediaServiceSystemTag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element name="MediaServiceLocation" ma:index="2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6fe907a-994a-4cd1-a8a0-39cfc0be7f64"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5ec2ab03-a390-4c14-ae05-e0dfc154cc41"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E6B269E-5A64-41CA-BFDD-65F7E38E023F}">
  <ds:schemaRefs>
    <ds:schemaRef ds:uri="5ec2ab03-a390-4c14-ae05-e0dfc154cc41"/>
    <ds:schemaRef ds:uri="96fe907a-994a-4cd1-a8a0-39cfc0be7f6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3E3C551-7FC4-49BC-86D9-CB59F77DB2D1}">
  <ds:schemaRefs>
    <ds:schemaRef ds:uri="5ec2ab03-a390-4c14-ae05-e0dfc154cc41"/>
    <ds:schemaRef ds:uri="96fe907a-994a-4cd1-a8a0-39cfc0be7f6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95EEC02F-AD4C-452C-AC09-98CABAFA86E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113</TotalTime>
  <Words>1829</Words>
  <Application>Microsoft Office PowerPoint</Application>
  <PresentationFormat>Presentación en pantalla (16:9)</PresentationFormat>
  <Paragraphs>225</Paragraphs>
  <Slides>26</Slides>
  <Notes>5</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26</vt:i4>
      </vt:variant>
    </vt:vector>
  </HeadingPairs>
  <TitlesOfParts>
    <vt:vector size="33" baseType="lpstr">
      <vt:lpstr>Arial</vt:lpstr>
      <vt:lpstr>Wingdings</vt:lpstr>
      <vt:lpstr>Montserrat Bold</vt:lpstr>
      <vt:lpstr>Montserrat</vt:lpstr>
      <vt:lpstr>Lato Light</vt:lpstr>
      <vt:lpstr>Source Sans Pro Semibold</vt:lpstr>
      <vt:lpstr>Modern Doodle Minitheme by Slidesgo</vt:lpstr>
      <vt:lpstr>Taller institucional Ajustes razonables como estrategia pedagógica</vt:lpstr>
      <vt:lpstr>Detalles de la Jornada </vt:lpstr>
      <vt:lpstr>¿Qué se espera lograr?</vt:lpstr>
      <vt:lpstr>Presentación de PowerPoint</vt:lpstr>
      <vt:lpstr>Actores, abordaje, y estructura del taller</vt:lpstr>
      <vt:lpstr>Presentación de PowerPoint</vt:lpstr>
      <vt:lpstr>Presentación de PowerPoint</vt:lpstr>
      <vt:lpstr>Presentación de PowerPoint</vt:lpstr>
      <vt:lpstr>Apoyo conceptual</vt:lpstr>
      <vt:lpstr>Presentación de PowerPoint</vt:lpstr>
      <vt:lpstr>¿Qué es la educación inclusiva?</vt:lpstr>
      <vt:lpstr>Presentación de PowerPoint</vt:lpstr>
      <vt:lpstr>Presentación de PowerPoint</vt:lpstr>
      <vt:lpstr>Presentación de PowerPoint</vt:lpstr>
      <vt:lpstr>Presentación de PowerPoint</vt:lpstr>
      <vt:lpstr>Presentación de PowerPoint</vt:lpstr>
      <vt:lpstr>Barrera en contexto escolar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Andrea Acevedo</dc:creator>
  <cp:lastModifiedBy>JENNY ANDREA</cp:lastModifiedBy>
  <cp:revision>60</cp:revision>
  <dcterms:modified xsi:type="dcterms:W3CDTF">2026-02-24T20:22:17Z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0x0101002E246969F190CF45841185CF2DACF533</vt:lpwstr>
  </property>
</Properties>
</file>